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4"/>
    <p:sldMasterId id="2147483649" r:id="rId5"/>
    <p:sldMasterId id="2147483658" r:id="rId6"/>
    <p:sldMasterId id="2147483682" r:id="rId7"/>
    <p:sldMasterId id="2147483692" r:id="rId8"/>
    <p:sldMasterId id="2147483704" r:id="rId9"/>
    <p:sldMasterId id="2147483706" r:id="rId10"/>
    <p:sldMasterId id="2147483733" r:id="rId11"/>
    <p:sldMasterId id="2147483742" r:id="rId12"/>
    <p:sldMasterId id="2147483748" r:id="rId13"/>
    <p:sldMasterId id="2147483753" r:id="rId14"/>
    <p:sldMasterId id="2147483764" r:id="rId15"/>
    <p:sldMasterId id="2147483789" r:id="rId16"/>
    <p:sldMasterId id="2147483791" r:id="rId17"/>
  </p:sldMasterIdLst>
  <p:notesMasterIdLst>
    <p:notesMasterId r:id="rId36"/>
  </p:notesMasterIdLst>
  <p:sldIdLst>
    <p:sldId id="425" r:id="rId18"/>
    <p:sldId id="426" r:id="rId19"/>
    <p:sldId id="447" r:id="rId20"/>
    <p:sldId id="449" r:id="rId21"/>
    <p:sldId id="454" r:id="rId22"/>
    <p:sldId id="427" r:id="rId23"/>
    <p:sldId id="452" r:id="rId24"/>
    <p:sldId id="428" r:id="rId25"/>
    <p:sldId id="431" r:id="rId26"/>
    <p:sldId id="432" r:id="rId27"/>
    <p:sldId id="458" r:id="rId28"/>
    <p:sldId id="434" r:id="rId29"/>
    <p:sldId id="435" r:id="rId30"/>
    <p:sldId id="436" r:id="rId31"/>
    <p:sldId id="437" r:id="rId32"/>
    <p:sldId id="438" r:id="rId33"/>
    <p:sldId id="460" r:id="rId34"/>
    <p:sldId id="440" r:id="rId35"/>
  </p:sldIdLst>
  <p:sldSz cx="9756775" cy="5486400"/>
  <p:notesSz cx="6858000" cy="9144000"/>
  <p:embeddedFontLs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Roboto Condensed" panose="020B0604020202020204" charset="0"/>
      <p:regular r:id="rId45"/>
      <p:bold r:id="rId46"/>
      <p:italic r:id="rId47"/>
      <p:boldItalic r:id="rId48"/>
    </p:embeddedFont>
  </p:embeddedFontLst>
  <p:custDataLst>
    <p:tags r:id="rId49"/>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extLst>
      <p:ext uri="{19B8F6BF-5375-455C-9EA6-DF929625EA0E}">
        <p15:presenceInfo xmlns:p15="http://schemas.microsoft.com/office/powerpoint/2012/main" userId="Cupito, Anna" providerId="None"/>
      </p:ext>
    </p:extLst>
  </p:cmAuthor>
  <p:cmAuthor id="2" name="Cupito, Anna" initials="CA [2]" lastIdx="1" clrIdx="1">
    <p:extLst>
      <p:ext uri="{19B8F6BF-5375-455C-9EA6-DF929625EA0E}">
        <p15:presenceInfo xmlns:p15="http://schemas.microsoft.com/office/powerpoint/2012/main" userId="S-1-5-21-151606367-2082624055-312552118-295897" providerId="AD"/>
      </p:ext>
    </p:extLst>
  </p:cmAuthor>
  <p:cmAuthor id="3" name="Thompson, Azzia" initials="TA" lastIdx="1" clrIdx="2">
    <p:extLst>
      <p:ext uri="{19B8F6BF-5375-455C-9EA6-DF929625EA0E}">
        <p15:presenceInfo xmlns:p15="http://schemas.microsoft.com/office/powerpoint/2012/main" userId="S-1-5-21-151606367-2082624055-312552118-315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443"/>
    <a:srgbClr val="0E243B"/>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76" autoAdjust="0"/>
  </p:normalViewPr>
  <p:slideViewPr>
    <p:cSldViewPr snapToGrid="0">
      <p:cViewPr varScale="1">
        <p:scale>
          <a:sx n="94" d="100"/>
          <a:sy n="94" d="100"/>
        </p:scale>
        <p:origin x="726" y="72"/>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1" d="100"/>
          <a:sy n="41" d="100"/>
        </p:scale>
        <p:origin x="1944" y="4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3.fntdata"/><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49"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7/2/2018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i="1" dirty="0"/>
              <a:t>[Introduce</a:t>
            </a:r>
            <a:r>
              <a:rPr lang="en-US" i="1" baseline="0" dirty="0"/>
              <a:t> yourself/yourselves.]</a:t>
            </a:r>
          </a:p>
          <a:p>
            <a:endParaRPr lang="en-US" i="1" baseline="0" dirty="0"/>
          </a:p>
          <a:p>
            <a:r>
              <a:rPr lang="en-US" i="0" baseline="0" dirty="0"/>
              <a:t>Today we’re going to do a 15-minute mini-training, also called a Spark, which is intended to “spark” discussion and learning. In this Spark, we’ll focus on the role school staff can play in facilitating access to health services for students – especially when it relates to sensitive topics like sexual health.  Sometimes, teachers and other school personnel are uncertain about what they can and cannot say to students about sexual health services – like STD testing and pregnancy prevention – within the limitations of Illinois law and school policies.  Hopefully, this discussion will help clarify the issue.</a:t>
            </a:r>
            <a:endParaRPr lang="en-US" i="0" dirty="0"/>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6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Let’s start with a quick quiz to see what you know about Illinois laws. I will be reading four statements. Think to yourself whether you think each is TRUE or FALSE. </a:t>
            </a:r>
          </a:p>
          <a:p>
            <a:r>
              <a:rPr lang="en-US" i="1" dirty="0"/>
              <a:t>[Note: statements are animated to appear one after each click, with the answer showing after the last click. Read each statement aloud before advancing to the next one]</a:t>
            </a:r>
          </a:p>
          <a:p>
            <a:endParaRPr lang="en-US" i="1" dirty="0"/>
          </a:p>
          <a:p>
            <a:r>
              <a:rPr lang="en-US" i="0" dirty="0"/>
              <a:t>1.</a:t>
            </a:r>
            <a:r>
              <a:rPr lang="en-US" i="0" baseline="0" dirty="0"/>
              <a:t> </a:t>
            </a:r>
            <a:r>
              <a:rPr lang="en-US" i="0" dirty="0"/>
              <a:t>Students age 12 and up have the legal right to access confidential services (like mental health and substance use treatment and sexual health services) without a parent’s consent. </a:t>
            </a:r>
          </a:p>
          <a:p>
            <a:r>
              <a:rPr lang="en-US" i="0" dirty="0"/>
              <a:t>2.</a:t>
            </a:r>
            <a:r>
              <a:rPr lang="en-US" i="0" baseline="0" dirty="0"/>
              <a:t> </a:t>
            </a:r>
            <a:r>
              <a:rPr lang="en-US" i="0" dirty="0"/>
              <a:t>A family planning drug or device (including condoms) can be dispensed or prescribed on school grounds. </a:t>
            </a:r>
          </a:p>
          <a:p>
            <a:r>
              <a:rPr lang="en-US" i="0" dirty="0"/>
              <a:t>3.</a:t>
            </a:r>
            <a:r>
              <a:rPr lang="en-US" i="0" baseline="0" dirty="0"/>
              <a:t> </a:t>
            </a:r>
            <a:r>
              <a:rPr lang="en-US" i="0" dirty="0"/>
              <a:t>There is no state law that prohibits school staff from making referrals for STD testing and contraception to family planning agencies. </a:t>
            </a:r>
          </a:p>
          <a:p>
            <a:r>
              <a:rPr lang="en-US" i="0" dirty="0"/>
              <a:t>4.</a:t>
            </a:r>
            <a:r>
              <a:rPr lang="en-US" i="0" baseline="0" dirty="0"/>
              <a:t> </a:t>
            </a:r>
            <a:r>
              <a:rPr lang="en-US" i="0" dirty="0"/>
              <a:t>There is no state law that prohibits school staff from assisting a student in obtaining an abortion or make referrals specifically for an abortion</a:t>
            </a:r>
          </a:p>
          <a:p>
            <a:endParaRPr lang="en-US" i="0" dirty="0"/>
          </a:p>
          <a:p>
            <a:r>
              <a:rPr lang="en-US" i="1" dirty="0"/>
              <a:t>[Allow a few moments for people to think, then click once more at the end to show the answer—all statements are true.]</a:t>
            </a:r>
          </a:p>
          <a:p>
            <a:endParaRPr lang="en-US" i="1" dirty="0"/>
          </a:p>
          <a:p>
            <a:r>
              <a:rPr lang="en-US" i="0" dirty="0"/>
              <a:t>All statements on this slide are true. Reflect on this for a moment. What surprises you? Which statement were you least certain about?</a:t>
            </a:r>
          </a:p>
          <a:p>
            <a:endParaRPr lang="en-US" i="0" dirty="0"/>
          </a:p>
          <a:p>
            <a:r>
              <a:rPr lang="en-US" i="0" dirty="0"/>
              <a:t>[Invite a few audience members to share, then continue.]</a:t>
            </a:r>
          </a:p>
          <a:p>
            <a:endParaRPr lang="en-US" i="0" dirty="0"/>
          </a:p>
          <a:p>
            <a:r>
              <a:rPr lang="en-US" i="0" dirty="0"/>
              <a:t>It is important to note that while school staff can connect a minor to abortion services, the Parental Notice of Abortion Act in Illinois does require a healthcare professional to notify the parent or guardian 48 hours in advance of the procedure. While parental notification is not the same as requiring parental consent for the procedure, this is important to keep in mind when having conversations about abortion with minors. </a:t>
            </a:r>
          </a:p>
          <a:p>
            <a:endParaRPr lang="en-US" i="0" dirty="0"/>
          </a:p>
          <a:p>
            <a:r>
              <a:rPr lang="en-US" i="0" dirty="0"/>
              <a:t>Here is a handout that explains some of the key Illinois laws in greater depth. Feel free to reference it later if you have more questions.</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288040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apply the law to some specific situations.</a:t>
            </a:r>
          </a:p>
          <a:p>
            <a:endParaRPr lang="en-US" dirty="0"/>
          </a:p>
          <a:p>
            <a:r>
              <a:rPr lang="en-US" i="1" dirty="0"/>
              <a:t> [Click through the slides so that the questions and then answers appear.]</a:t>
            </a:r>
          </a:p>
          <a:p>
            <a:r>
              <a:rPr lang="en-US" dirty="0"/>
              <a:t> </a:t>
            </a:r>
          </a:p>
          <a:p>
            <a:pPr marL="228600" indent="-228600">
              <a:buAutoNum type="arabicPeriod"/>
            </a:pPr>
            <a:r>
              <a:rPr lang="en-US" dirty="0"/>
              <a:t>Are teachers required to work through the school counselor or nurse to give students referrals to outside agencies? Answer: NO</a:t>
            </a:r>
          </a:p>
          <a:p>
            <a:pPr marL="0" indent="0">
              <a:buNone/>
            </a:pPr>
            <a:endParaRPr lang="en-US" dirty="0"/>
          </a:p>
          <a:p>
            <a:r>
              <a:rPr lang="en-US" dirty="0"/>
              <a:t>2.</a:t>
            </a:r>
            <a:r>
              <a:rPr lang="en-US" baseline="0" dirty="0"/>
              <a:t> </a:t>
            </a:r>
            <a:r>
              <a:rPr lang="en-US" dirty="0"/>
              <a:t>Is the school counselor or teacher required to tell the parents if a student discloses that they are sexually active and would like to get birth control? Answer: NO</a:t>
            </a:r>
          </a:p>
          <a:p>
            <a:r>
              <a:rPr lang="en-US" dirty="0"/>
              <a:t>3.</a:t>
            </a:r>
            <a:r>
              <a:rPr lang="en-US" baseline="0" dirty="0"/>
              <a:t> </a:t>
            </a:r>
            <a:r>
              <a:rPr lang="en-US" dirty="0"/>
              <a:t>Would a school counselor or teacher be allowed to tell a student where they can get contraception? Answer: YES. </a:t>
            </a:r>
          </a:p>
          <a:p>
            <a:endParaRPr lang="en-US" dirty="0"/>
          </a:p>
          <a:p>
            <a:r>
              <a:rPr lang="en-US" dirty="0"/>
              <a:t>4.Can a health teacher do a condom demonstration? Answer: YES  </a:t>
            </a:r>
          </a:p>
          <a:p>
            <a:endParaRPr lang="en-US" dirty="0"/>
          </a:p>
          <a:p>
            <a:r>
              <a:rPr lang="en-US" dirty="0"/>
              <a:t>To recap, teachers and any other school personnel may make referrals for any sexual health services to teens without parent permission or notification. </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280854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u="none" kern="1200" dirty="0">
                <a:solidFill>
                  <a:schemeClr val="tx1"/>
                </a:solidFill>
                <a:effectLst/>
                <a:latin typeface="+mn-lt"/>
                <a:ea typeface="+mn-ea"/>
                <a:cs typeface="+mn-cs"/>
              </a:rPr>
              <a:t>It’s always best to encourage students to talk to their parents or other trusted adults about these issues. A school staff person can talk with the student about what that might look like and offer to be a part of the conversation.</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u="none"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u="none" kern="1200" dirty="0">
                <a:solidFill>
                  <a:schemeClr val="tx1"/>
                </a:solidFill>
                <a:effectLst/>
                <a:latin typeface="+mn-lt"/>
                <a:ea typeface="+mn-ea"/>
                <a:cs typeface="+mn-cs"/>
              </a:rPr>
              <a:t>There may be situations, however, where the student is adamant about not wanting their parent to know. In those situations, our first instinct is to refer to a counselor, school nurse, or a school-based health center.</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u="none"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u="none" kern="1200" dirty="0">
                <a:solidFill>
                  <a:schemeClr val="tx1"/>
                </a:solidFill>
                <a:effectLst/>
                <a:latin typeface="+mn-lt"/>
                <a:ea typeface="+mn-ea"/>
                <a:cs typeface="+mn-cs"/>
              </a:rPr>
              <a:t>And that makes sense, because these school professionals may have more training and often more comfort in these areas.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u="none"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u="none" kern="1200" dirty="0">
                <a:solidFill>
                  <a:schemeClr val="tx1"/>
                </a:solidFill>
                <a:effectLst/>
                <a:latin typeface="+mn-lt"/>
                <a:ea typeface="+mn-ea"/>
                <a:cs typeface="+mn-cs"/>
              </a:rPr>
              <a:t>BUT...students may not feel comfortable, have a rapport, or have easy access to these professionals. So ultimately everyone in the school needs to be informed and have the knowledge and skill to make referrals.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18403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your role, whether a teacher, counselor, nurse, administrative assistant, principal, or other role, you can help students access the health services they need. Most of us do this because we care about kids and we want them to be healthy and supported.</a:t>
            </a:r>
          </a:p>
          <a:p>
            <a:endParaRPr lang="en-US" dirty="0"/>
          </a:p>
          <a:p>
            <a:r>
              <a:rPr lang="en-US" dirty="0"/>
              <a:t>Students tend to come to a school staff person for a reason. It’s because they trust you and it often takes a lot of courage for them to confide in you. We want to make sure that all of you have the information, comfort, and resources to make the connection for students.</a:t>
            </a: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170492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60" kern="1200" dirty="0">
              <a:solidFill>
                <a:schemeClr val="tx1"/>
              </a:solidFill>
              <a:effectLst/>
              <a:latin typeface="+mn-lt"/>
              <a:ea typeface="+mn-ea"/>
              <a:cs typeface="+mn-cs"/>
            </a:endParaRPr>
          </a:p>
          <a:p>
            <a:r>
              <a:rPr lang="en-US" dirty="0"/>
              <a:t>Here are some things that we have seen other sites use effectively in their schools.</a:t>
            </a:r>
          </a:p>
          <a:p>
            <a:endParaRPr lang="en-US" dirty="0"/>
          </a:p>
          <a:p>
            <a:r>
              <a:rPr lang="en-US" dirty="0"/>
              <a:t>•Develop a list of providers and resources that young people may need to access confidential health services. </a:t>
            </a:r>
          </a:p>
          <a:p>
            <a:r>
              <a:rPr lang="en-US" dirty="0"/>
              <a:t>•Identify staff in the building who are the “go to people” for helping students identify and access needed providers.</a:t>
            </a:r>
          </a:p>
          <a:p>
            <a:r>
              <a:rPr lang="en-US" dirty="0"/>
              <a:t>•Utilize student-developed posters or other PSA materials in highly visible areas.</a:t>
            </a:r>
          </a:p>
          <a:p>
            <a:endParaRPr lang="en-US" dirty="0"/>
          </a:p>
          <a:p>
            <a:r>
              <a:rPr lang="en-US" dirty="0"/>
              <a:t>What other ideas do you have?</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166294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 referral list can be a really helpful tool. Develop a list of providers and resources that young people may need to access confidential health services (e.g., suicide prevention, substance use, sexual assault, STD testing and treatment). The list can be vetted by school leaders and community partners. The list is only effective if people know about it and can easily access it!</a:t>
            </a:r>
          </a:p>
        </p:txBody>
      </p:sp>
      <p:sp>
        <p:nvSpPr>
          <p:cNvPr id="4" name="Slide Number Placeholder 3"/>
          <p:cNvSpPr>
            <a:spLocks noGrp="1"/>
          </p:cNvSpPr>
          <p:nvPr>
            <p:ph type="sldNum" sz="quarter" idx="10"/>
          </p:nvPr>
        </p:nvSpPr>
        <p:spPr/>
        <p:txBody>
          <a:bodyPr/>
          <a:lstStyle/>
          <a:p>
            <a:fld id="{DD02C4DE-1B8A-4E20-9B71-ACF1E91FF3F0}" type="slidenum">
              <a:rPr lang="en-US" smtClean="0"/>
              <a:t>15</a:t>
            </a:fld>
            <a:endParaRPr lang="en-US" dirty="0"/>
          </a:p>
        </p:txBody>
      </p:sp>
    </p:spTree>
    <p:extLst>
      <p:ext uri="{BB962C8B-B14F-4D97-AF65-F5344CB8AC3E}">
        <p14:creationId xmlns:p14="http://schemas.microsoft.com/office/powerpoint/2010/main" val="207656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Student-developed posters or other awareness materials can be put in bathroom stalls or other highly visible areas. These posters  can be about a number of health-related topics, including sexual health. What other ideas do you have?</a:t>
            </a:r>
          </a:p>
        </p:txBody>
      </p:sp>
      <p:sp>
        <p:nvSpPr>
          <p:cNvPr id="4" name="Slide Number Placeholder 3"/>
          <p:cNvSpPr>
            <a:spLocks noGrp="1"/>
          </p:cNvSpPr>
          <p:nvPr>
            <p:ph type="sldNum" sz="quarter" idx="10"/>
          </p:nvPr>
        </p:nvSpPr>
        <p:spPr/>
        <p:txBody>
          <a:bodyPr/>
          <a:lstStyle/>
          <a:p>
            <a:fld id="{DD02C4DE-1B8A-4E20-9B71-ACF1E91FF3F0}" type="slidenum">
              <a:rPr lang="en-US" smtClean="0"/>
              <a:t>16</a:t>
            </a:fld>
            <a:endParaRPr lang="en-US" dirty="0"/>
          </a:p>
        </p:txBody>
      </p:sp>
    </p:spTree>
    <p:extLst>
      <p:ext uri="{BB962C8B-B14F-4D97-AF65-F5344CB8AC3E}">
        <p14:creationId xmlns:p14="http://schemas.microsoft.com/office/powerpoint/2010/main" val="5691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close with a think-pair-share discussion. Turn to the person sitting next to you, and discuss what role you could play.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Discussion Prompts:</a:t>
            </a:r>
          </a:p>
          <a:p>
            <a:r>
              <a:rPr lang="en-US" sz="960" kern="1200" dirty="0">
                <a:solidFill>
                  <a:schemeClr val="tx1"/>
                </a:solidFill>
                <a:effectLst/>
                <a:latin typeface="+mn-lt"/>
                <a:ea typeface="+mn-ea"/>
                <a:cs typeface="+mn-cs"/>
              </a:rPr>
              <a:t>•Which strategies would be most realistic in our school?</a:t>
            </a:r>
          </a:p>
          <a:p>
            <a:r>
              <a:rPr lang="en-US" sz="960" kern="1200" dirty="0">
                <a:solidFill>
                  <a:schemeClr val="tx1"/>
                </a:solidFill>
                <a:effectLst/>
                <a:latin typeface="+mn-lt"/>
                <a:ea typeface="+mn-ea"/>
                <a:cs typeface="+mn-cs"/>
              </a:rPr>
              <a:t>•Which strategies might have the biggest impact?</a:t>
            </a:r>
          </a:p>
          <a:p>
            <a:r>
              <a:rPr lang="en-US" sz="960" kern="1200" dirty="0">
                <a:solidFill>
                  <a:schemeClr val="tx1"/>
                </a:solidFill>
                <a:effectLst/>
                <a:latin typeface="+mn-lt"/>
                <a:ea typeface="+mn-ea"/>
                <a:cs typeface="+mn-cs"/>
              </a:rPr>
              <a:t>•What would need to be in place for this to happen?</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[Give participants a little time to discuss. If time report out.]</a:t>
            </a:r>
          </a:p>
          <a:p>
            <a:endParaRPr lang="en-US" sz="96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17</a:t>
            </a:fld>
            <a:endParaRPr lang="en-US" dirty="0"/>
          </a:p>
        </p:txBody>
      </p:sp>
    </p:spTree>
    <p:extLst>
      <p:ext uri="{BB962C8B-B14F-4D97-AF65-F5344CB8AC3E}">
        <p14:creationId xmlns:p14="http://schemas.microsoft.com/office/powerpoint/2010/main" val="208808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remaining questions?</a:t>
            </a:r>
          </a:p>
          <a:p>
            <a:endParaRPr lang="en-US" dirty="0"/>
          </a:p>
          <a:p>
            <a:r>
              <a:rPr lang="en-US" dirty="0"/>
              <a:t>Thank you for participating today! </a:t>
            </a:r>
          </a:p>
          <a:p>
            <a:endParaRPr lang="en-US" dirty="0"/>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41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 going to read a scenario about an interaction between a Math teacher and a student.  As I read aloud, be thinking about ways the adult could handle the situation.</a:t>
            </a: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67991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 high school Math teacher. One of my students, James, came to me after class yesterday to confide that he is concerned that he might have an STD after finding out that his partner was with someone else at a recent party. He wondered if I knew where he could go for testing. Our school doesn’t have any policies about referring students for those types of services, and I was caught off guard. This isn’t the first time a student has come to me with an issue. I’ve sent others to the guidance counselor, but I recently learned that she calls their parents. James’s parents are very conservative and would be really upset if they found out he was having sex.  I told him I would get back with him today. I feel like I am in a bind…”</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404922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James. It took me a few days to get up the nerve, but I talked to my Math teacher, Mr. Brown, yesterday after class. I told him that I heard Chris was with someone else at a party recently, and I think I should get tested for STDs. We don’t have a clinic in our school so I asked him where I could go without telling my parents. They’d freak out if they knew I was doing that. Mr. Brown said he understood that I needed this to stay private, and said he needed to do some checking to give me the best information. I would have gone to our Counselor, Ms. Wilson, but I heard she calls kids’ parents when they ask about this kind of thing. Mr. Brown has always been someone I trust so I’m sure he’ll be able to help me tomorrow…”</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60298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first reactions to this scenario?</a:t>
            </a:r>
          </a:p>
          <a:p>
            <a:endParaRPr lang="en-US" dirty="0"/>
          </a:p>
          <a:p>
            <a:r>
              <a:rPr lang="en-US" i="1" dirty="0"/>
              <a:t>[Invite audience to share their thoughts. Possible responses are unsure, uncomfortable, disappointed, concerned.  Ask the following questions and allow for brief discussion.]</a:t>
            </a:r>
          </a:p>
          <a:p>
            <a:endParaRPr lang="en-US" i="1" dirty="0"/>
          </a:p>
          <a:p>
            <a:r>
              <a:rPr lang="en-US" i="0" dirty="0"/>
              <a:t>How realistic is this scenario?  Could you imagine this happening in your school? </a:t>
            </a:r>
          </a:p>
          <a:p>
            <a:r>
              <a:rPr lang="en-US" i="0" dirty="0"/>
              <a:t>What do you think the intent of the teacher might be? </a:t>
            </a:r>
          </a:p>
          <a:p>
            <a:r>
              <a:rPr lang="en-US" i="0" dirty="0"/>
              <a:t>What are the possible outcomes in this scenario</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7381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adults feel uncomfortable talking with young people about sex, and some are concerned that talking about it will send a message that they’re encouraging risky behaviors. At the same time, data from the 2015 Youth Risk Behavior Survey show that over one fourth of high school students were sexually active. </a:t>
            </a:r>
          </a:p>
          <a:p>
            <a:endParaRPr lang="en-US" dirty="0"/>
          </a:p>
          <a:p>
            <a:r>
              <a:rPr lang="en-US" dirty="0"/>
              <a:t>Of these teens, 43% did not use a condom the last time they had intercourse, and a full two thirds did not use any form of medically prescribed birth control.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50523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kern="1200" dirty="0">
                <a:solidFill>
                  <a:schemeClr val="tx1"/>
                </a:solidFill>
                <a:effectLst/>
                <a:latin typeface="+mn-lt"/>
                <a:ea typeface="+mn-ea"/>
                <a:cs typeface="+mn-cs"/>
              </a:rPr>
              <a:t>Despite guidelines from the Centers for Disease Control and Prevention calling for sexually active individuals age 13 and up to be tested for HIV, nearly 90% have never been tested, according to the Youth Risk Behavior Survey.</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kern="1200" dirty="0">
                <a:solidFill>
                  <a:schemeClr val="tx1"/>
                </a:solidFill>
                <a:effectLst/>
                <a:latin typeface="+mn-lt"/>
                <a:ea typeface="+mn-ea"/>
                <a:cs typeface="+mn-cs"/>
              </a:rPr>
              <a:t>When we look specifically at Illinois, the trends are similar.  In 2015, over 19,000 Illinois teens were diagnosed with chlamydia. Cases were diagnosed in every county in the state, with Cook County ranking number 2 in the nation for reported chlamydia infections. Adolescents ages 15-24 accounted for 66% of all chlamydia infections in 2015. This is especially important because chlamydia is a leading cause of infertility.</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b="0" kern="1200" dirty="0">
                <a:solidFill>
                  <a:schemeClr val="tx1"/>
                </a:solidFill>
                <a:effectLst/>
                <a:latin typeface="+mn-lt"/>
                <a:ea typeface="+mn-ea"/>
                <a:cs typeface="+mn-cs"/>
              </a:rPr>
              <a:t>Connecting teens to services where they can get testing and treatment for HIV and other STDs, as well as effective pregnancy prevention, is vital to improving the health of young people in Illinois.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85403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Most schools include some information about sexual health in health classes.  However, teens can be “book smart” in the classroom, but they also need to be able to access contraception or STD testing and treatment if they are (or are planning to become) sexually active. Our role as adults is to help them find where they can go to get those needed services.</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401155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Not surprisingly, school staff are most comfortable referring students to their family doctor. However, while minors are legally allowed to receive sexual health services without a parent’s permission, in many health centers, confidentiality is not protected because of the way insurance companies are billed.  When private insurance is used, parents receive an Explanation of Benefits statement listing the services the minor received.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It can be difficult to get confidential services in a primary care setting unless the person has Medicaid, which includes some protections for sexual health services, or when a teen receives care at specific health centers whose funding protects minor confidentiality. And we know from research that young people are more likely to seek sexual health services when they have the assurance of confidentiality. If maximum privacy and confidentiality is important to the adolescent, then community-based reproductive health centers, like Title X clinics, offer the maximum safeguards.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Health centers, school staff, and youth-serving professionals can all benefit from learning the basics about what Illinois laws allow or prohibit.</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695017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805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8970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359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930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067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2018 Regents of the University of Michigan</a:t>
            </a:r>
          </a:p>
        </p:txBody>
      </p:sp>
    </p:spTree>
    <p:extLst>
      <p:ext uri="{BB962C8B-B14F-4D97-AF65-F5344CB8AC3E}">
        <p14:creationId xmlns:p14="http://schemas.microsoft.com/office/powerpoint/2010/main" val="52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95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366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97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4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1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4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608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71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185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67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6650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37159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7269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12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Box 5"/>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16713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9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25301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0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6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660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825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88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344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8604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2183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205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0810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0195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236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96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402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22631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2079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0364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031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81380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837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329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8464" y="1880006"/>
            <a:ext cx="3366087" cy="1594714"/>
          </a:xfrm>
        </p:spPr>
        <p:txBody>
          <a:bodyPr anchor="b">
            <a:normAutofit/>
          </a:bodyPr>
          <a:lstStyle>
            <a:lvl1pPr>
              <a:defRPr sz="3627" b="0"/>
            </a:lvl1pPr>
          </a:lstStyle>
          <a:p>
            <a:r>
              <a:rPr lang="en-US"/>
              <a:t>Click to edit Master title style</a:t>
            </a:r>
            <a:endParaRPr/>
          </a:p>
        </p:txBody>
      </p:sp>
      <p:sp>
        <p:nvSpPr>
          <p:cNvPr id="3" name="Picture Placeholder 2"/>
          <p:cNvSpPr>
            <a:spLocks noGrp="1"/>
          </p:cNvSpPr>
          <p:nvPr>
            <p:ph type="pic" idx="1"/>
          </p:nvPr>
        </p:nvSpPr>
        <p:spPr>
          <a:xfrm>
            <a:off x="241480" y="402336"/>
            <a:ext cx="5363787" cy="4674413"/>
          </a:xfrm>
          <a:solidFill>
            <a:schemeClr val="accent1">
              <a:lumMod val="40000"/>
              <a:lumOff val="60000"/>
            </a:schemeClr>
          </a:solidFill>
        </p:spPr>
        <p:txBody>
          <a:bodyPr/>
          <a:lstStyle>
            <a:lvl1pPr marL="0" indent="0" algn="ctr">
              <a:buNone/>
              <a:defRPr sz="3413">
                <a:solidFill>
                  <a:schemeClr val="bg1"/>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dirty="0"/>
              <a:t>Click icon to add picture</a:t>
            </a:r>
            <a:endParaRPr dirty="0"/>
          </a:p>
        </p:txBody>
      </p:sp>
      <p:sp>
        <p:nvSpPr>
          <p:cNvPr id="4" name="Text Placeholder 3"/>
          <p:cNvSpPr>
            <a:spLocks noGrp="1"/>
          </p:cNvSpPr>
          <p:nvPr>
            <p:ph type="body" sz="half" idx="2"/>
          </p:nvPr>
        </p:nvSpPr>
        <p:spPr>
          <a:xfrm>
            <a:off x="5978464" y="3489350"/>
            <a:ext cx="3366087" cy="1382573"/>
          </a:xfrm>
        </p:spPr>
        <p:txBody>
          <a:bodyPr>
            <a:normAutofit/>
          </a:bodyPr>
          <a:lstStyle>
            <a:lvl1pPr marL="0" indent="0">
              <a:spcBef>
                <a:spcPts val="1280"/>
              </a:spcBef>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7/2/2018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9105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64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03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55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0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98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45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8547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504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62261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9153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925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1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3334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958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8085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95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50508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0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28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091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797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489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325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492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55995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8323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290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1807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689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073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4338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3630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199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0460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8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image" Target="../media/image4.png"/><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theme" Target="../theme/theme1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05.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4.png"/><Relationship Id="rId4" Type="http://schemas.openxmlformats.org/officeDocument/2006/relationships/slideLayout" Target="../slideLayouts/slideLayout109.xml"/><Relationship Id="rId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1.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image" Target="../media/image4.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7.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4.png"/><Relationship Id="rId4" Type="http://schemas.openxmlformats.org/officeDocument/2006/relationships/slideLayout" Target="../slideLayouts/slideLayout6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theme" Target="../theme/theme9.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011276" y="2555572"/>
            <a:ext cx="5491597" cy="363833"/>
          </a:xfrm>
          <a:prstGeom prst="rect">
            <a:avLst/>
          </a:prstGeom>
        </p:spPr>
      </p:pic>
      <p:grpSp>
        <p:nvGrpSpPr>
          <p:cNvPr id="8" name="Group 7"/>
          <p:cNvGrpSpPr/>
          <p:nvPr userDrawn="1"/>
        </p:nvGrpSpPr>
        <p:grpSpPr>
          <a:xfrm>
            <a:off x="186732" y="340960"/>
            <a:ext cx="2943430" cy="1174705"/>
            <a:chOff x="1" y="340960"/>
            <a:chExt cx="2943430" cy="1174705"/>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8725" y="340960"/>
              <a:ext cx="1174706" cy="1174705"/>
            </a:xfrm>
            <a:prstGeom prst="rect">
              <a:avLst/>
            </a:prstGeom>
            <a:noFill/>
            <a:effectLst/>
          </p:spPr>
        </p:pic>
        <p:sp>
          <p:nvSpPr>
            <p:cNvPr id="10" name="TextBox 9"/>
            <p:cNvSpPr txBox="1"/>
            <p:nvPr userDrawn="1"/>
          </p:nvSpPr>
          <p:spPr>
            <a:xfrm>
              <a:off x="1" y="543592"/>
              <a:ext cx="1895666" cy="769441"/>
            </a:xfrm>
            <a:prstGeom prst="rect">
              <a:avLst/>
            </a:prstGeom>
            <a:noFill/>
          </p:spPr>
          <p:txBody>
            <a:bodyPr wrap="square" rtlCol="0">
              <a:spAutoFit/>
            </a:bodyPr>
            <a:lstStyle/>
            <a:p>
              <a:pPr algn="ctr"/>
              <a:r>
                <a:rPr lang="en-US" sz="4400" b="1" dirty="0">
                  <a:solidFill>
                    <a:schemeClr val="bg1"/>
                  </a:solidFill>
                  <a:latin typeface="+mj-lt"/>
                </a:rPr>
                <a:t>Sparks</a:t>
              </a:r>
            </a:p>
          </p:txBody>
        </p:sp>
      </p:grpSp>
      <p:sp>
        <p:nvSpPr>
          <p:cNvPr id="3" name="TextBox 2"/>
          <p:cNvSpPr txBox="1"/>
          <p:nvPr userDrawn="1"/>
        </p:nvSpPr>
        <p:spPr>
          <a:xfrm>
            <a:off x="6534135" y="516231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0" name="TextBox 9"/>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48769266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011276" y="2555572"/>
            <a:ext cx="5491597" cy="363833"/>
          </a:xfrm>
          <a:prstGeom prst="rect">
            <a:avLst/>
          </a:prstGeom>
        </p:spPr>
      </p:pic>
      <p:grpSp>
        <p:nvGrpSpPr>
          <p:cNvPr id="8" name="Group 7"/>
          <p:cNvGrpSpPr/>
          <p:nvPr userDrawn="1"/>
        </p:nvGrpSpPr>
        <p:grpSpPr>
          <a:xfrm>
            <a:off x="186732" y="340960"/>
            <a:ext cx="2943430" cy="1174705"/>
            <a:chOff x="1" y="340960"/>
            <a:chExt cx="2943430" cy="1174705"/>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8725" y="340960"/>
              <a:ext cx="1174706" cy="1174705"/>
            </a:xfrm>
            <a:prstGeom prst="rect">
              <a:avLst/>
            </a:prstGeom>
            <a:noFill/>
            <a:effectLst/>
          </p:spPr>
        </p:pic>
        <p:sp>
          <p:nvSpPr>
            <p:cNvPr id="10" name="TextBox 9"/>
            <p:cNvSpPr txBox="1"/>
            <p:nvPr userDrawn="1"/>
          </p:nvSpPr>
          <p:spPr>
            <a:xfrm>
              <a:off x="1" y="543592"/>
              <a:ext cx="1895666" cy="769441"/>
            </a:xfrm>
            <a:prstGeom prst="rect">
              <a:avLst/>
            </a:prstGeom>
            <a:noFill/>
          </p:spPr>
          <p:txBody>
            <a:bodyPr wrap="square" rtlCol="0">
              <a:spAutoFit/>
            </a:bodyPr>
            <a:lstStyle/>
            <a:p>
              <a:pPr algn="ctr"/>
              <a:r>
                <a:rPr lang="en-US" sz="4400" b="1" dirty="0">
                  <a:solidFill>
                    <a:schemeClr val="bg1"/>
                  </a:solidFill>
                  <a:latin typeface="+mj-lt"/>
                </a:rPr>
                <a:t>Sparks</a:t>
              </a:r>
            </a:p>
          </p:txBody>
        </p:sp>
      </p:grpSp>
      <p:sp>
        <p:nvSpPr>
          <p:cNvPr id="3" name="TextBox 2"/>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104050207"/>
      </p:ext>
    </p:extLst>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8" name="TextBox 7"/>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420058205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011276" y="2555572"/>
            <a:ext cx="5491597" cy="363833"/>
          </a:xfrm>
          <a:prstGeom prst="rect">
            <a:avLst/>
          </a:prstGeom>
        </p:spPr>
      </p:pic>
      <p:grpSp>
        <p:nvGrpSpPr>
          <p:cNvPr id="8" name="Group 7"/>
          <p:cNvGrpSpPr/>
          <p:nvPr userDrawn="1"/>
        </p:nvGrpSpPr>
        <p:grpSpPr>
          <a:xfrm>
            <a:off x="186732" y="340960"/>
            <a:ext cx="2943430" cy="1174705"/>
            <a:chOff x="1" y="340960"/>
            <a:chExt cx="2943430" cy="1174705"/>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8725" y="340960"/>
              <a:ext cx="1174706" cy="1174705"/>
            </a:xfrm>
            <a:prstGeom prst="rect">
              <a:avLst/>
            </a:prstGeom>
            <a:noFill/>
            <a:effectLst/>
          </p:spPr>
        </p:pic>
        <p:sp>
          <p:nvSpPr>
            <p:cNvPr id="10" name="TextBox 9"/>
            <p:cNvSpPr txBox="1"/>
            <p:nvPr userDrawn="1"/>
          </p:nvSpPr>
          <p:spPr>
            <a:xfrm>
              <a:off x="1" y="543592"/>
              <a:ext cx="1895666" cy="769441"/>
            </a:xfrm>
            <a:prstGeom prst="rect">
              <a:avLst/>
            </a:prstGeom>
            <a:noFill/>
          </p:spPr>
          <p:txBody>
            <a:bodyPr wrap="square" rtlCol="0">
              <a:spAutoFit/>
            </a:bodyPr>
            <a:lstStyle/>
            <a:p>
              <a:pPr algn="ctr"/>
              <a:r>
                <a:rPr lang="en-US" sz="4400" b="1" dirty="0">
                  <a:solidFill>
                    <a:schemeClr val="bg1"/>
                  </a:solidFill>
                  <a:latin typeface="+mj-lt"/>
                </a:rPr>
                <a:t>Sparks</a:t>
              </a:r>
            </a:p>
          </p:txBody>
        </p:sp>
      </p:grpSp>
    </p:spTree>
    <p:extLst>
      <p:ext uri="{BB962C8B-B14F-4D97-AF65-F5344CB8AC3E}">
        <p14:creationId xmlns:p14="http://schemas.microsoft.com/office/powerpoint/2010/main" val="102933045"/>
      </p:ext>
    </p:extLst>
  </p:cSld>
  <p:clrMap bg1="lt1" tx1="dk1" bg2="lt2" tx2="dk2" accent1="accent1" accent2="accent2" accent3="accent3" accent4="accent4" accent5="accent5" accent6="accent6" hlink="hlink" folHlink="folHlink"/>
  <p:sldLayoutIdLst>
    <p:sldLayoutId id="214748379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31286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534135" y="516231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534135" y="516231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534135" y="516231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19727293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011276" y="2555572"/>
            <a:ext cx="5491597" cy="363833"/>
          </a:xfrm>
          <a:prstGeom prst="rect">
            <a:avLst/>
          </a:prstGeom>
        </p:spPr>
      </p:pic>
      <p:grpSp>
        <p:nvGrpSpPr>
          <p:cNvPr id="8" name="Group 7"/>
          <p:cNvGrpSpPr/>
          <p:nvPr userDrawn="1"/>
        </p:nvGrpSpPr>
        <p:grpSpPr>
          <a:xfrm>
            <a:off x="186732" y="340960"/>
            <a:ext cx="2943430" cy="1174705"/>
            <a:chOff x="1" y="340960"/>
            <a:chExt cx="2943430" cy="1174705"/>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8725" y="340960"/>
              <a:ext cx="1174706" cy="1174705"/>
            </a:xfrm>
            <a:prstGeom prst="rect">
              <a:avLst/>
            </a:prstGeom>
            <a:noFill/>
            <a:effectLst/>
          </p:spPr>
        </p:pic>
        <p:sp>
          <p:nvSpPr>
            <p:cNvPr id="10" name="TextBox 9"/>
            <p:cNvSpPr txBox="1"/>
            <p:nvPr userDrawn="1"/>
          </p:nvSpPr>
          <p:spPr>
            <a:xfrm>
              <a:off x="1" y="543592"/>
              <a:ext cx="1895666" cy="769441"/>
            </a:xfrm>
            <a:prstGeom prst="rect">
              <a:avLst/>
            </a:prstGeom>
            <a:noFill/>
          </p:spPr>
          <p:txBody>
            <a:bodyPr wrap="square" rtlCol="0">
              <a:spAutoFit/>
            </a:bodyPr>
            <a:lstStyle/>
            <a:p>
              <a:pPr algn="ctr"/>
              <a:r>
                <a:rPr lang="en-US" sz="4400" b="1" dirty="0">
                  <a:solidFill>
                    <a:schemeClr val="bg1"/>
                  </a:solidFill>
                  <a:latin typeface="+mj-lt"/>
                </a:rPr>
                <a:t>Sparks</a:t>
              </a:r>
            </a:p>
          </p:txBody>
        </p:sp>
      </p:grpSp>
    </p:spTree>
    <p:extLst>
      <p:ext uri="{BB962C8B-B14F-4D97-AF65-F5344CB8AC3E}">
        <p14:creationId xmlns:p14="http://schemas.microsoft.com/office/powerpoint/2010/main" val="1327241530"/>
      </p:ext>
    </p:extLst>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8" name="TextBox 7"/>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9130072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41123080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3" name="TextBox 2"/>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16416926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0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1.xml"/><Relationship Id="rId1" Type="http://schemas.openxmlformats.org/officeDocument/2006/relationships/tags" Target="../tags/tag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0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602" r="16602"/>
          <a:stretch>
            <a:fillRect/>
          </a:stretch>
        </p:blipFill>
        <p:spPr/>
      </p:pic>
      <p:sp>
        <p:nvSpPr>
          <p:cNvPr id="4" name="Title 3"/>
          <p:cNvSpPr>
            <a:spLocks noGrp="1"/>
          </p:cNvSpPr>
          <p:nvPr>
            <p:ph type="title"/>
          </p:nvPr>
        </p:nvSpPr>
        <p:spPr/>
        <p:txBody>
          <a:bodyPr/>
          <a:lstStyle/>
          <a:p>
            <a:r>
              <a:rPr lang="en-US" sz="3200" dirty="0"/>
              <a:t>How Illinois school staff can Facilitate Access to Health Services: </a:t>
            </a:r>
            <a:br>
              <a:rPr lang="en-US" sz="3200" dirty="0"/>
            </a:br>
            <a:r>
              <a:rPr lang="en-US" sz="3200" dirty="0">
                <a:solidFill>
                  <a:schemeClr val="bg1"/>
                </a:solidFill>
              </a:rPr>
              <a:t>everyone can do something</a:t>
            </a:r>
          </a:p>
        </p:txBody>
      </p:sp>
      <p:sp>
        <p:nvSpPr>
          <p:cNvPr id="7" name="Text Placeholder 6"/>
          <p:cNvSpPr>
            <a:spLocks noGrp="1"/>
          </p:cNvSpPr>
          <p:nvPr>
            <p:ph type="body" sz="quarter" idx="15"/>
          </p:nvPr>
        </p:nvSpPr>
        <p:spPr>
          <a:xfrm>
            <a:off x="4094480" y="2971800"/>
            <a:ext cx="5492477" cy="914400"/>
          </a:xfrm>
        </p:spPr>
        <p:txBody>
          <a:bodyPr/>
          <a:lstStyle/>
          <a:p>
            <a:endParaRPr lang="en-US" dirty="0"/>
          </a:p>
          <a:p>
            <a:r>
              <a:rPr lang="en-US" dirty="0"/>
              <a:t>Funded in whole or in part by:</a:t>
            </a:r>
          </a:p>
          <a:p>
            <a:r>
              <a:rPr lang="en-US" dirty="0"/>
              <a:t>  Illinois Department of Human Services</a:t>
            </a:r>
            <a:br>
              <a:rPr lang="en-US" dirty="0"/>
            </a:br>
            <a:r>
              <a:rPr lang="en-US" sz="1050" dirty="0"/>
              <a:t>Bureau of Positive Youth Development</a:t>
            </a:r>
            <a:br>
              <a:rPr lang="en-US" sz="1050" dirty="0"/>
            </a:br>
            <a:r>
              <a:rPr lang="en-US" sz="1050" dirty="0"/>
              <a:t> Division of Family and Community Services</a:t>
            </a:r>
            <a:br>
              <a:rPr lang="en-US" sz="1050" dirty="0"/>
            </a:br>
            <a:endParaRPr lang="en-US" dirty="0"/>
          </a:p>
          <a:p>
            <a:r>
              <a:rPr lang="en-US" dirty="0"/>
              <a:t>Federal Office of </a:t>
            </a:r>
            <a:r>
              <a:rPr lang="en-US"/>
              <a:t>Adolescent Health, </a:t>
            </a:r>
            <a:br>
              <a:rPr lang="en-US"/>
            </a:br>
            <a:r>
              <a:rPr lang="en-US"/>
              <a:t>Department </a:t>
            </a:r>
            <a:r>
              <a:rPr lang="en-US" dirty="0"/>
              <a:t>of Health and Human Services</a:t>
            </a:r>
          </a:p>
          <a:p>
            <a:endParaRPr lang="en-US" dirty="0"/>
          </a:p>
        </p:txBody>
      </p:sp>
    </p:spTree>
    <p:extLst>
      <p:ext uri="{BB962C8B-B14F-4D97-AF65-F5344CB8AC3E}">
        <p14:creationId xmlns:p14="http://schemas.microsoft.com/office/powerpoint/2010/main" val="36895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29A957-57FA-41D9-9673-37408B2AC5A8}"/>
              </a:ext>
            </a:extLst>
          </p:cNvPr>
          <p:cNvSpPr>
            <a:spLocks noGrp="1"/>
          </p:cNvSpPr>
          <p:nvPr>
            <p:ph type="body" sz="quarter" idx="11"/>
          </p:nvPr>
        </p:nvSpPr>
        <p:spPr>
          <a:xfrm>
            <a:off x="529717" y="1100753"/>
            <a:ext cx="4306233" cy="3782331"/>
          </a:xfrm>
        </p:spPr>
        <p:txBody>
          <a:bodyPr/>
          <a:lstStyle/>
          <a:p>
            <a:r>
              <a:rPr lang="en-US" sz="1600" dirty="0"/>
              <a:t>1.Students age 12 and up have the legal right to access confidential services (like mental health and substance use treatment and sexual health services) without a parent’s consent. </a:t>
            </a:r>
          </a:p>
          <a:p>
            <a:r>
              <a:rPr lang="en-US" sz="1600" dirty="0">
                <a:solidFill>
                  <a:srgbClr val="8CC443"/>
                </a:solidFill>
              </a:rPr>
              <a:t>2.A family planning drug or device (including condoms) can be dispensed or prescribed on school grounds.</a:t>
            </a:r>
          </a:p>
          <a:p>
            <a:r>
              <a:rPr lang="en-US" sz="1600" dirty="0"/>
              <a:t>3.There is no state law that prohibits school staff from making referrals for STD testing and contraception to family planning agencies.  </a:t>
            </a:r>
          </a:p>
          <a:p>
            <a:r>
              <a:rPr lang="en-US" sz="1600" dirty="0">
                <a:solidFill>
                  <a:srgbClr val="8CC443"/>
                </a:solidFill>
              </a:rPr>
              <a:t>4. There is no state law that prohibits school staff from assisting a student in obtaining an abortion or make referrals specifically for an abortion.</a:t>
            </a:r>
          </a:p>
          <a:p>
            <a:endParaRPr lang="en-US" dirty="0"/>
          </a:p>
        </p:txBody>
      </p:sp>
      <p:sp>
        <p:nvSpPr>
          <p:cNvPr id="4" name="Title 3">
            <a:extLst>
              <a:ext uri="{FF2B5EF4-FFF2-40B4-BE49-F238E27FC236}">
                <a16:creationId xmlns:a16="http://schemas.microsoft.com/office/drawing/2014/main" id="{FD43EB97-0C06-450B-9A21-4FC1EC1BF9B0}"/>
              </a:ext>
            </a:extLst>
          </p:cNvPr>
          <p:cNvSpPr>
            <a:spLocks noGrp="1"/>
          </p:cNvSpPr>
          <p:nvPr>
            <p:ph type="title"/>
          </p:nvPr>
        </p:nvSpPr>
        <p:spPr/>
        <p:txBody>
          <a:bodyPr/>
          <a:lstStyle/>
          <a:p>
            <a:r>
              <a:rPr lang="en-US" dirty="0"/>
              <a:t>Illinois LAW: true or false?</a:t>
            </a:r>
          </a:p>
        </p:txBody>
      </p:sp>
      <p:pic>
        <p:nvPicPr>
          <p:cNvPr id="8" name="Picture 7" descr="A wooden table&#10;&#10;Description generated with very high confidence">
            <a:extLst>
              <a:ext uri="{FF2B5EF4-FFF2-40B4-BE49-F238E27FC236}">
                <a16:creationId xmlns:a16="http://schemas.microsoft.com/office/drawing/2014/main" id="{2F9FD63D-931C-4650-AFAA-84D791CE0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046" y="1127223"/>
            <a:ext cx="4365354" cy="2896378"/>
          </a:xfrm>
          <a:prstGeom prst="rect">
            <a:avLst/>
          </a:prstGeom>
        </p:spPr>
      </p:pic>
      <p:sp>
        <p:nvSpPr>
          <p:cNvPr id="5" name="TextBox 4"/>
          <p:cNvSpPr txBox="1"/>
          <p:nvPr/>
        </p:nvSpPr>
        <p:spPr>
          <a:xfrm>
            <a:off x="5423697" y="4557127"/>
            <a:ext cx="3831498" cy="400110"/>
          </a:xfrm>
          <a:prstGeom prst="rect">
            <a:avLst/>
          </a:prstGeom>
          <a:noFill/>
        </p:spPr>
        <p:txBody>
          <a:bodyPr wrap="none" rtlCol="0">
            <a:spAutoFit/>
          </a:bodyPr>
          <a:lstStyle/>
          <a:p>
            <a:r>
              <a:rPr lang="en-US" sz="2000" dirty="0">
                <a:solidFill>
                  <a:schemeClr val="bg1"/>
                </a:solidFill>
              </a:rPr>
              <a:t>All of these statements are true.</a:t>
            </a:r>
          </a:p>
        </p:txBody>
      </p:sp>
    </p:spTree>
    <p:extLst>
      <p:ext uri="{BB962C8B-B14F-4D97-AF65-F5344CB8AC3E}">
        <p14:creationId xmlns:p14="http://schemas.microsoft.com/office/powerpoint/2010/main" val="398742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FB8519EB-D796-4CAB-885F-309C55649FCC}"/>
              </a:ext>
            </a:extLst>
          </p:cNvPr>
          <p:cNvSpPr>
            <a:spLocks noGrp="1" noChangeArrowheads="1"/>
          </p:cNvSpPr>
          <p:nvPr>
            <p:ph type="body" sz="quarter" idx="11"/>
          </p:nvPr>
        </p:nvSpPr>
        <p:spPr/>
        <p:txBody>
          <a:bodyPr/>
          <a:lstStyle/>
          <a:p>
            <a:pPr lvl="0"/>
            <a:br>
              <a:rPr lang="en-US" altLang="en-US"/>
            </a:br>
            <a:endParaRPr lang="en-US" altLang="en-US" dirty="0"/>
          </a:p>
        </p:txBody>
      </p:sp>
      <p:sp>
        <p:nvSpPr>
          <p:cNvPr id="4" name="Title 3">
            <a:extLst>
              <a:ext uri="{FF2B5EF4-FFF2-40B4-BE49-F238E27FC236}">
                <a16:creationId xmlns:a16="http://schemas.microsoft.com/office/drawing/2014/main" id="{F488E76C-890D-48C3-9DF1-F05809E409BE}"/>
              </a:ext>
            </a:extLst>
          </p:cNvPr>
          <p:cNvSpPr>
            <a:spLocks noGrp="1"/>
          </p:cNvSpPr>
          <p:nvPr>
            <p:ph type="title"/>
          </p:nvPr>
        </p:nvSpPr>
        <p:spPr/>
        <p:txBody>
          <a:bodyPr/>
          <a:lstStyle/>
          <a:p>
            <a:r>
              <a:rPr lang="en-US" dirty="0"/>
              <a:t>THE law in action</a:t>
            </a:r>
          </a:p>
        </p:txBody>
      </p:sp>
      <p:sp>
        <p:nvSpPr>
          <p:cNvPr id="12" name="Text Placeholder 11">
            <a:extLst>
              <a:ext uri="{FF2B5EF4-FFF2-40B4-BE49-F238E27FC236}">
                <a16:creationId xmlns:a16="http://schemas.microsoft.com/office/drawing/2014/main" id="{03EE0D7F-A0AA-402C-9E73-6032240E686C}"/>
              </a:ext>
            </a:extLst>
          </p:cNvPr>
          <p:cNvSpPr>
            <a:spLocks noGrp="1"/>
          </p:cNvSpPr>
          <p:nvPr>
            <p:ph type="body" sz="quarter" idx="13"/>
          </p:nvPr>
        </p:nvSpPr>
        <p:spPr>
          <a:xfrm>
            <a:off x="4172430" y="1208398"/>
            <a:ext cx="5311587" cy="4042027"/>
          </a:xfrm>
        </p:spPr>
        <p:txBody>
          <a:bodyPr/>
          <a:lstStyle/>
          <a:p>
            <a:pPr>
              <a:lnSpc>
                <a:spcPct val="100000"/>
              </a:lnSpc>
              <a:spcAft>
                <a:spcPts val="600"/>
              </a:spcAft>
            </a:pPr>
            <a:r>
              <a:rPr lang="en-US" sz="1600" dirty="0"/>
              <a:t>1. Are teachers required to work through school counselors or nurses to give students referrals to outside agencies? </a:t>
            </a:r>
          </a:p>
          <a:p>
            <a:pPr>
              <a:lnSpc>
                <a:spcPct val="100000"/>
              </a:lnSpc>
              <a:spcAft>
                <a:spcPts val="600"/>
              </a:spcAft>
            </a:pPr>
            <a:r>
              <a:rPr lang="en-US" sz="1600" dirty="0"/>
              <a:t>2. Is the school counselor or teacher required to tell the parents if a student discloses that they are sexually active and would like to get birth control? </a:t>
            </a:r>
          </a:p>
          <a:p>
            <a:pPr>
              <a:lnSpc>
                <a:spcPct val="100000"/>
              </a:lnSpc>
              <a:spcAft>
                <a:spcPts val="600"/>
              </a:spcAft>
            </a:pPr>
            <a:r>
              <a:rPr lang="en-US" sz="1600" dirty="0"/>
              <a:t>3. Would a school counselor or teacher be allowed to tell a student where they can get contraception?              </a:t>
            </a:r>
          </a:p>
          <a:p>
            <a:pPr>
              <a:lnSpc>
                <a:spcPct val="100000"/>
              </a:lnSpc>
              <a:spcAft>
                <a:spcPts val="600"/>
              </a:spcAft>
            </a:pPr>
            <a:r>
              <a:rPr lang="en-US" sz="1600" dirty="0"/>
              <a:t>4. Can a health teacher do a condom demonstration?   </a:t>
            </a:r>
          </a:p>
          <a:p>
            <a:endParaRPr lang="en-US" dirty="0"/>
          </a:p>
          <a:p>
            <a:endParaRPr lang="en-US" dirty="0"/>
          </a:p>
          <a:p>
            <a:endParaRPr lang="en-US" dirty="0"/>
          </a:p>
        </p:txBody>
      </p:sp>
      <p:pic>
        <p:nvPicPr>
          <p:cNvPr id="24" name="Picture 23" descr="A close up of a logo&#10;&#10;Description generated with high confidence">
            <a:extLst>
              <a:ext uri="{FF2B5EF4-FFF2-40B4-BE49-F238E27FC236}">
                <a16:creationId xmlns:a16="http://schemas.microsoft.com/office/drawing/2014/main" id="{0BF08FF2-FC31-41F7-8242-5147C1D8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95" y="1290918"/>
            <a:ext cx="3265162" cy="3265162"/>
          </a:xfrm>
          <a:prstGeom prst="rect">
            <a:avLst/>
          </a:prstGeom>
        </p:spPr>
      </p:pic>
      <p:sp>
        <p:nvSpPr>
          <p:cNvPr id="2" name="TextBox 1"/>
          <p:cNvSpPr txBox="1"/>
          <p:nvPr/>
        </p:nvSpPr>
        <p:spPr>
          <a:xfrm>
            <a:off x="5858560" y="1684425"/>
            <a:ext cx="769592" cy="369332"/>
          </a:xfrm>
          <a:prstGeom prst="rect">
            <a:avLst/>
          </a:prstGeom>
          <a:noFill/>
        </p:spPr>
        <p:txBody>
          <a:bodyPr wrap="square" rtlCol="0">
            <a:spAutoFit/>
          </a:bodyPr>
          <a:lstStyle/>
          <a:p>
            <a:r>
              <a:rPr lang="en-US" sz="1800" dirty="0">
                <a:solidFill>
                  <a:srgbClr val="8CC443"/>
                </a:solidFill>
              </a:rPr>
              <a:t>  NO</a:t>
            </a:r>
            <a:endParaRPr lang="en-US" dirty="0">
              <a:solidFill>
                <a:srgbClr val="8CC443"/>
              </a:solidFill>
            </a:endParaRPr>
          </a:p>
        </p:txBody>
      </p:sp>
      <p:sp>
        <p:nvSpPr>
          <p:cNvPr id="8" name="TextBox 7"/>
          <p:cNvSpPr txBox="1"/>
          <p:nvPr/>
        </p:nvSpPr>
        <p:spPr>
          <a:xfrm>
            <a:off x="7866947" y="2616025"/>
            <a:ext cx="751480" cy="369332"/>
          </a:xfrm>
          <a:prstGeom prst="rect">
            <a:avLst/>
          </a:prstGeom>
          <a:noFill/>
        </p:spPr>
        <p:txBody>
          <a:bodyPr wrap="square" rtlCol="0">
            <a:spAutoFit/>
          </a:bodyPr>
          <a:lstStyle/>
          <a:p>
            <a:r>
              <a:rPr lang="en-US" sz="1800" dirty="0">
                <a:solidFill>
                  <a:srgbClr val="8CC443"/>
                </a:solidFill>
              </a:rPr>
              <a:t>  NO</a:t>
            </a:r>
            <a:endParaRPr lang="en-US" dirty="0">
              <a:solidFill>
                <a:srgbClr val="8CC443"/>
              </a:solidFill>
            </a:endParaRPr>
          </a:p>
        </p:txBody>
      </p:sp>
      <p:sp>
        <p:nvSpPr>
          <p:cNvPr id="9" name="TextBox 8"/>
          <p:cNvSpPr txBox="1"/>
          <p:nvPr/>
        </p:nvSpPr>
        <p:spPr>
          <a:xfrm>
            <a:off x="8335398" y="3380699"/>
            <a:ext cx="566057" cy="338554"/>
          </a:xfrm>
          <a:prstGeom prst="rect">
            <a:avLst/>
          </a:prstGeom>
          <a:noFill/>
        </p:spPr>
        <p:txBody>
          <a:bodyPr wrap="square" rtlCol="0">
            <a:spAutoFit/>
          </a:bodyPr>
          <a:lstStyle/>
          <a:p>
            <a:r>
              <a:rPr lang="en-US" sz="1600" dirty="0">
                <a:solidFill>
                  <a:srgbClr val="8CC443"/>
                </a:solidFill>
              </a:rPr>
              <a:t>YES</a:t>
            </a:r>
            <a:endParaRPr lang="en-US" dirty="0">
              <a:solidFill>
                <a:srgbClr val="8CC443"/>
              </a:solidFill>
            </a:endParaRPr>
          </a:p>
        </p:txBody>
      </p:sp>
      <p:sp>
        <p:nvSpPr>
          <p:cNvPr id="11" name="TextBox 10"/>
          <p:cNvSpPr txBox="1"/>
          <p:nvPr/>
        </p:nvSpPr>
        <p:spPr>
          <a:xfrm>
            <a:off x="4316219" y="4059552"/>
            <a:ext cx="922943" cy="369332"/>
          </a:xfrm>
          <a:prstGeom prst="rect">
            <a:avLst/>
          </a:prstGeom>
          <a:noFill/>
        </p:spPr>
        <p:txBody>
          <a:bodyPr wrap="square" rtlCol="0">
            <a:spAutoFit/>
          </a:bodyPr>
          <a:lstStyle/>
          <a:p>
            <a:r>
              <a:rPr lang="en-US" sz="1800" dirty="0">
                <a:solidFill>
                  <a:srgbClr val="8CC443"/>
                </a:solidFill>
              </a:rPr>
              <a:t>  YES</a:t>
            </a:r>
            <a:endParaRPr lang="en-US" dirty="0">
              <a:solidFill>
                <a:srgbClr val="8CC443"/>
              </a:solidFill>
            </a:endParaRPr>
          </a:p>
        </p:txBody>
      </p:sp>
    </p:spTree>
    <p:extLst>
      <p:ext uri="{BB962C8B-B14F-4D97-AF65-F5344CB8AC3E}">
        <p14:creationId xmlns:p14="http://schemas.microsoft.com/office/powerpoint/2010/main" val="348777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C1CF7-FB59-49D9-B118-6F09DCC0C04B}"/>
              </a:ext>
            </a:extLst>
          </p:cNvPr>
          <p:cNvSpPr>
            <a:spLocks noGrp="1"/>
          </p:cNvSpPr>
          <p:nvPr>
            <p:ph type="title"/>
          </p:nvPr>
        </p:nvSpPr>
        <p:spPr/>
        <p:txBody>
          <a:bodyPr/>
          <a:lstStyle/>
          <a:p>
            <a:r>
              <a:rPr lang="en-US" dirty="0"/>
              <a:t>Important considerations</a:t>
            </a:r>
          </a:p>
        </p:txBody>
      </p:sp>
      <p:pic>
        <p:nvPicPr>
          <p:cNvPr id="8" name="Picture 7" descr="A picture containing person, indoor, boy, young&#10;&#10;Description generated with very high confidence">
            <a:extLst>
              <a:ext uri="{FF2B5EF4-FFF2-40B4-BE49-F238E27FC236}">
                <a16:creationId xmlns:a16="http://schemas.microsoft.com/office/drawing/2014/main" id="{EDC846ED-0F2D-41FA-B3FE-6E8EC2646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60" y="1273159"/>
            <a:ext cx="4296189" cy="2864126"/>
          </a:xfrm>
          <a:prstGeom prst="rect">
            <a:avLst/>
          </a:prstGeom>
        </p:spPr>
      </p:pic>
      <p:pic>
        <p:nvPicPr>
          <p:cNvPr id="10" name="Picture 9" descr="A group of people sitting at a table&#10;&#10;Description generated with very high confidence">
            <a:extLst>
              <a:ext uri="{FF2B5EF4-FFF2-40B4-BE49-F238E27FC236}">
                <a16:creationId xmlns:a16="http://schemas.microsoft.com/office/drawing/2014/main" id="{2D9DDB5C-DD54-42E4-B812-2E4EBD00D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752" y="2008681"/>
            <a:ext cx="4109851" cy="2733051"/>
          </a:xfrm>
          <a:prstGeom prst="rect">
            <a:avLst/>
          </a:prstGeom>
        </p:spPr>
      </p:pic>
    </p:spTree>
    <p:extLst>
      <p:ext uri="{BB962C8B-B14F-4D97-AF65-F5344CB8AC3E}">
        <p14:creationId xmlns:p14="http://schemas.microsoft.com/office/powerpoint/2010/main" val="19959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01C573-ED3A-4783-9391-78B5B25D5F78}"/>
              </a:ext>
            </a:extLst>
          </p:cNvPr>
          <p:cNvSpPr>
            <a:spLocks noGrp="1"/>
          </p:cNvSpPr>
          <p:nvPr>
            <p:ph type="title"/>
          </p:nvPr>
        </p:nvSpPr>
        <p:spPr/>
        <p:txBody>
          <a:bodyPr/>
          <a:lstStyle/>
          <a:p>
            <a:r>
              <a:rPr lang="en-US" dirty="0"/>
              <a:t>We All Play a Part</a:t>
            </a:r>
          </a:p>
        </p:txBody>
      </p:sp>
      <p:pic>
        <p:nvPicPr>
          <p:cNvPr id="10" name="Picture 9" descr="A picture containing animal, indoor&#10;&#10;Description generated with very high confidence">
            <a:extLst>
              <a:ext uri="{FF2B5EF4-FFF2-40B4-BE49-F238E27FC236}">
                <a16:creationId xmlns:a16="http://schemas.microsoft.com/office/drawing/2014/main" id="{ABFD958B-129B-40DE-AED4-F73212BC0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89" y="1418521"/>
            <a:ext cx="8133701" cy="3289365"/>
          </a:xfrm>
          <a:prstGeom prst="rect">
            <a:avLst/>
          </a:prstGeom>
        </p:spPr>
      </p:pic>
    </p:spTree>
    <p:extLst>
      <p:ext uri="{BB962C8B-B14F-4D97-AF65-F5344CB8AC3E}">
        <p14:creationId xmlns:p14="http://schemas.microsoft.com/office/powerpoint/2010/main" val="24069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3889" t="-255" r="-427" b="255"/>
          <a:stretch/>
        </p:blipFill>
        <p:spPr/>
      </p:pic>
      <p:sp>
        <p:nvSpPr>
          <p:cNvPr id="4" name="Title 3">
            <a:extLst>
              <a:ext uri="{FF2B5EF4-FFF2-40B4-BE49-F238E27FC236}">
                <a16:creationId xmlns:a16="http://schemas.microsoft.com/office/drawing/2014/main" id="{5C24F0D8-5E68-4FCB-A011-279CE0F38F7F}"/>
              </a:ext>
            </a:extLst>
          </p:cNvPr>
          <p:cNvSpPr>
            <a:spLocks noGrp="1"/>
          </p:cNvSpPr>
          <p:nvPr>
            <p:ph type="title"/>
          </p:nvPr>
        </p:nvSpPr>
        <p:spPr/>
        <p:txBody>
          <a:bodyPr/>
          <a:lstStyle/>
          <a:p>
            <a:r>
              <a:rPr lang="en-US" dirty="0"/>
              <a:t>HOW WE CAN HELP</a:t>
            </a:r>
          </a:p>
        </p:txBody>
      </p:sp>
      <p:sp>
        <p:nvSpPr>
          <p:cNvPr id="5" name="Text Placeholder 4"/>
          <p:cNvSpPr>
            <a:spLocks noGrp="1"/>
          </p:cNvSpPr>
          <p:nvPr>
            <p:ph type="body" sz="quarter" idx="11"/>
          </p:nvPr>
        </p:nvSpPr>
        <p:spPr>
          <a:xfrm>
            <a:off x="537378" y="1333913"/>
            <a:ext cx="4103447" cy="3650191"/>
          </a:xfrm>
        </p:spPr>
        <p:txBody>
          <a:bodyPr/>
          <a:lstStyle/>
          <a:p>
            <a:r>
              <a:rPr lang="en-US" sz="2000" dirty="0"/>
              <a:t>1. Maintain a list of providers</a:t>
            </a:r>
          </a:p>
          <a:p>
            <a:endParaRPr lang="en-US" sz="2000" dirty="0"/>
          </a:p>
          <a:p>
            <a:r>
              <a:rPr lang="en-US" sz="2000" dirty="0"/>
              <a:t>2. Identify “go to” people in building</a:t>
            </a:r>
          </a:p>
          <a:p>
            <a:endParaRPr lang="en-US" sz="2000" dirty="0"/>
          </a:p>
          <a:p>
            <a:r>
              <a:rPr lang="en-US" sz="2000" dirty="0"/>
              <a:t>3. Post PSA materials in visible areas</a:t>
            </a:r>
          </a:p>
          <a:p>
            <a:endParaRPr lang="en-US" sz="2000" dirty="0"/>
          </a:p>
        </p:txBody>
      </p:sp>
    </p:spTree>
    <p:extLst>
      <p:ext uri="{BB962C8B-B14F-4D97-AF65-F5344CB8AC3E}">
        <p14:creationId xmlns:p14="http://schemas.microsoft.com/office/powerpoint/2010/main" val="28635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AD4854-26FC-4D11-8074-6EF28F43449F}"/>
              </a:ext>
            </a:extLst>
          </p:cNvPr>
          <p:cNvSpPr>
            <a:spLocks noGrp="1"/>
          </p:cNvSpPr>
          <p:nvPr>
            <p:ph type="body" sz="quarter" idx="11"/>
          </p:nvPr>
        </p:nvSpPr>
        <p:spPr>
          <a:xfrm>
            <a:off x="4549044" y="1471379"/>
            <a:ext cx="3848243" cy="3295493"/>
          </a:xfrm>
        </p:spPr>
        <p:txBody>
          <a:bodyPr/>
          <a:lstStyle/>
          <a:p>
            <a:pPr marL="342900" indent="-342900">
              <a:spcAft>
                <a:spcPts val="600"/>
              </a:spcAft>
              <a:buFont typeface="Arial" panose="020B0604020202020204" pitchFamily="34" charset="0"/>
              <a:buChar char="•"/>
            </a:pPr>
            <a:r>
              <a:rPr lang="en-US" sz="2400" dirty="0"/>
              <a:t>Updated regularly</a:t>
            </a:r>
          </a:p>
          <a:p>
            <a:pPr marL="342900" indent="-342900">
              <a:spcAft>
                <a:spcPts val="600"/>
              </a:spcAft>
              <a:buFont typeface="Arial" panose="020B0604020202020204" pitchFamily="34" charset="0"/>
              <a:buChar char="•"/>
            </a:pPr>
            <a:r>
              <a:rPr lang="en-US" sz="2400" dirty="0"/>
              <a:t>Visible to all staff and students</a:t>
            </a:r>
          </a:p>
          <a:p>
            <a:pPr marL="342900" indent="-342900">
              <a:spcAft>
                <a:spcPts val="600"/>
              </a:spcAft>
              <a:buFont typeface="Arial" panose="020B0604020202020204" pitchFamily="34" charset="0"/>
              <a:buChar char="•"/>
            </a:pPr>
            <a:r>
              <a:rPr lang="en-US" sz="2400" dirty="0"/>
              <a:t>Available for parents</a:t>
            </a:r>
          </a:p>
          <a:p>
            <a:endParaRPr lang="en-US" dirty="0"/>
          </a:p>
        </p:txBody>
      </p:sp>
      <p:pic>
        <p:nvPicPr>
          <p:cNvPr id="7" name="Picture 6">
            <a:extLst>
              <a:ext uri="{FF2B5EF4-FFF2-40B4-BE49-F238E27FC236}">
                <a16:creationId xmlns:a16="http://schemas.microsoft.com/office/drawing/2014/main" id="{310E8066-1861-4AC6-94F8-A32EF84E474F}"/>
              </a:ext>
            </a:extLst>
          </p:cNvPr>
          <p:cNvPicPr>
            <a:picLocks noChangeAspect="1"/>
          </p:cNvPicPr>
          <p:nvPr/>
        </p:nvPicPr>
        <p:blipFill>
          <a:blip r:embed="rId3"/>
          <a:stretch>
            <a:fillRect/>
          </a:stretch>
        </p:blipFill>
        <p:spPr>
          <a:xfrm>
            <a:off x="771524" y="1169232"/>
            <a:ext cx="3081675" cy="3958575"/>
          </a:xfrm>
          <a:prstGeom prst="rect">
            <a:avLst/>
          </a:prstGeom>
        </p:spPr>
      </p:pic>
      <p:sp>
        <p:nvSpPr>
          <p:cNvPr id="9" name="Title 8">
            <a:extLst>
              <a:ext uri="{FF2B5EF4-FFF2-40B4-BE49-F238E27FC236}">
                <a16:creationId xmlns:a16="http://schemas.microsoft.com/office/drawing/2014/main" id="{CD7F9074-9F09-4E00-8A50-36DCA263CED0}"/>
              </a:ext>
            </a:extLst>
          </p:cNvPr>
          <p:cNvSpPr>
            <a:spLocks noGrp="1"/>
          </p:cNvSpPr>
          <p:nvPr>
            <p:ph type="title"/>
          </p:nvPr>
        </p:nvSpPr>
        <p:spPr/>
        <p:txBody>
          <a:bodyPr/>
          <a:lstStyle/>
          <a:p>
            <a:r>
              <a:rPr lang="en-US" dirty="0"/>
              <a:t>Referral list</a:t>
            </a:r>
          </a:p>
        </p:txBody>
      </p:sp>
    </p:spTree>
    <p:extLst>
      <p:ext uri="{BB962C8B-B14F-4D97-AF65-F5344CB8AC3E}">
        <p14:creationId xmlns:p14="http://schemas.microsoft.com/office/powerpoint/2010/main" val="23460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B4023-2E72-44AB-97CC-B45416B055B3}"/>
              </a:ext>
            </a:extLst>
          </p:cNvPr>
          <p:cNvSpPr>
            <a:spLocks noGrp="1"/>
          </p:cNvSpPr>
          <p:nvPr>
            <p:ph type="title"/>
          </p:nvPr>
        </p:nvSpPr>
        <p:spPr/>
        <p:txBody>
          <a:bodyPr/>
          <a:lstStyle/>
          <a:p>
            <a:r>
              <a:rPr lang="en-US" dirty="0"/>
              <a:t>Posters</a:t>
            </a:r>
          </a:p>
        </p:txBody>
      </p:sp>
      <p:pic>
        <p:nvPicPr>
          <p:cNvPr id="7" name="Picture 6">
            <a:extLst>
              <a:ext uri="{FF2B5EF4-FFF2-40B4-BE49-F238E27FC236}">
                <a16:creationId xmlns:a16="http://schemas.microsoft.com/office/drawing/2014/main" id="{D748F2CC-E49B-4A44-80F6-090C60871B4A}"/>
              </a:ext>
            </a:extLst>
          </p:cNvPr>
          <p:cNvPicPr>
            <a:picLocks noChangeAspect="1"/>
          </p:cNvPicPr>
          <p:nvPr/>
        </p:nvPicPr>
        <p:blipFill>
          <a:blip r:embed="rId3"/>
          <a:stretch>
            <a:fillRect/>
          </a:stretch>
        </p:blipFill>
        <p:spPr>
          <a:xfrm>
            <a:off x="3686673" y="1243178"/>
            <a:ext cx="2475191" cy="3200677"/>
          </a:xfrm>
          <a:prstGeom prst="rect">
            <a:avLst/>
          </a:prstGeom>
        </p:spPr>
      </p:pic>
      <p:pic>
        <p:nvPicPr>
          <p:cNvPr id="8" name="Picture 3" descr="C:\Users\pbognar\AppData\Local\Microsoft\Windows\Temporary Internet Files\Content.Outlook\RYMT0T81\SHIFT CRISIS OC.jpg">
            <a:extLst>
              <a:ext uri="{FF2B5EF4-FFF2-40B4-BE49-F238E27FC236}">
                <a16:creationId xmlns:a16="http://schemas.microsoft.com/office/drawing/2014/main" id="{38C4ED18-8972-4219-944A-02047BDA9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652" y="1641893"/>
            <a:ext cx="2484507" cy="3215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bognar\AppData\Local\Microsoft\Windows\Temporary Internet Files\Content.Outlook\RYMT0T81\SHIFT HEALTH SY (2).jpg">
            <a:extLst>
              <a:ext uri="{FF2B5EF4-FFF2-40B4-BE49-F238E27FC236}">
                <a16:creationId xmlns:a16="http://schemas.microsoft.com/office/drawing/2014/main" id="{7F2FE2FB-BC39-45EB-BEE9-C7DCB862E2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52" y="1641893"/>
            <a:ext cx="2558333" cy="331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5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3889" t="-255" r="-427" b="255"/>
          <a:stretch/>
        </p:blipFill>
        <p:spPr/>
      </p:pic>
      <p:sp>
        <p:nvSpPr>
          <p:cNvPr id="4" name="Title 3">
            <a:extLst>
              <a:ext uri="{FF2B5EF4-FFF2-40B4-BE49-F238E27FC236}">
                <a16:creationId xmlns:a16="http://schemas.microsoft.com/office/drawing/2014/main" id="{5C24F0D8-5E68-4FCB-A011-279CE0F38F7F}"/>
              </a:ext>
            </a:extLst>
          </p:cNvPr>
          <p:cNvSpPr>
            <a:spLocks noGrp="1"/>
          </p:cNvSpPr>
          <p:nvPr>
            <p:ph type="title"/>
          </p:nvPr>
        </p:nvSpPr>
        <p:spPr/>
        <p:txBody>
          <a:bodyPr/>
          <a:lstStyle/>
          <a:p>
            <a:r>
              <a:rPr lang="en-US" dirty="0"/>
              <a:t>HOW will </a:t>
            </a:r>
            <a:r>
              <a:rPr lang="en-US" i="1" dirty="0"/>
              <a:t>we</a:t>
            </a:r>
            <a:r>
              <a:rPr lang="en-US" dirty="0"/>
              <a:t>  HELP?</a:t>
            </a:r>
          </a:p>
        </p:txBody>
      </p:sp>
      <p:sp>
        <p:nvSpPr>
          <p:cNvPr id="6" name="Text Placeholder 4"/>
          <p:cNvSpPr>
            <a:spLocks noGrp="1"/>
          </p:cNvSpPr>
          <p:nvPr>
            <p:ph type="body" sz="quarter" idx="11"/>
          </p:nvPr>
        </p:nvSpPr>
        <p:spPr>
          <a:xfrm>
            <a:off x="537378" y="1333913"/>
            <a:ext cx="4103447" cy="3650191"/>
          </a:xfrm>
        </p:spPr>
        <p:txBody>
          <a:bodyPr/>
          <a:lstStyle/>
          <a:p>
            <a:pPr marL="457200" indent="-457200">
              <a:buAutoNum type="arabicPeriod"/>
            </a:pPr>
            <a:r>
              <a:rPr lang="en-US" sz="2000" dirty="0"/>
              <a:t>Which strategies would be most realistic in our school?</a:t>
            </a:r>
          </a:p>
          <a:p>
            <a:pPr marL="457200" indent="-457200">
              <a:buAutoNum type="arabicPeriod"/>
            </a:pPr>
            <a:r>
              <a:rPr lang="en-US" sz="2000" dirty="0"/>
              <a:t>Which strategies might have the biggest impact?</a:t>
            </a:r>
          </a:p>
          <a:p>
            <a:pPr marL="457200" indent="-457200">
              <a:buAutoNum type="arabicPeriod"/>
            </a:pPr>
            <a:r>
              <a:rPr lang="en-US" sz="2000" dirty="0"/>
              <a:t>What would need to be in place for this to happen?</a:t>
            </a:r>
          </a:p>
          <a:p>
            <a:endParaRPr lang="en-US" sz="2000" dirty="0"/>
          </a:p>
        </p:txBody>
      </p:sp>
    </p:spTree>
    <p:extLst>
      <p:ext uri="{BB962C8B-B14F-4D97-AF65-F5344CB8AC3E}">
        <p14:creationId xmlns:p14="http://schemas.microsoft.com/office/powerpoint/2010/main" val="80221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2" descr="https://lh5.googleusercontent.com/aNp4B-GxzVipd1Q76qLOUIdf6tHFBrGosiOdeSR2y072qOZcupICN1oTHeZqIm-2Fqer5jaxLXYADF8NP6bS4qBybni56O9NNfDiPhFlzaybw7sdLuwHR95XQs0A_kEGi8VnqHT5">
            <a:extLst>
              <a:ext uri="{FF2B5EF4-FFF2-40B4-BE49-F238E27FC236}">
                <a16:creationId xmlns:a16="http://schemas.microsoft.com/office/drawing/2014/main" id="{B28FD444-7A92-4237-B5B7-A5748921686F}"/>
              </a:ext>
            </a:extLst>
          </p:cNvPr>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04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02552" y="4755360"/>
            <a:ext cx="2363147" cy="261610"/>
          </a:xfrm>
          <a:prstGeom prst="rect">
            <a:avLst/>
          </a:prstGeom>
          <a:noFill/>
        </p:spPr>
        <p:txBody>
          <a:bodyPr wrap="none" rtlCol="0">
            <a:spAutoFit/>
          </a:bodyPr>
          <a:lstStyle/>
          <a:p>
            <a:r>
              <a:rPr lang="en-US" sz="1100" i="1" dirty="0">
                <a:solidFill>
                  <a:schemeClr val="bg1"/>
                </a:solidFill>
              </a:rPr>
              <a:t>Image courtesy of ezflexmats.com</a:t>
            </a:r>
          </a:p>
        </p:txBody>
      </p:sp>
      <p:sp>
        <p:nvSpPr>
          <p:cNvPr id="8" name="Title 3"/>
          <p:cNvSpPr>
            <a:spLocks noGrp="1"/>
          </p:cNvSpPr>
          <p:nvPr>
            <p:ph type="title"/>
          </p:nvPr>
        </p:nvSpPr>
        <p:spPr>
          <a:xfrm>
            <a:off x="771524" y="265472"/>
            <a:ext cx="6955949" cy="466344"/>
          </a:xfrm>
        </p:spPr>
        <p:txBody>
          <a:bodyPr/>
          <a:lstStyle/>
          <a:p>
            <a:r>
              <a:rPr lang="en-US" dirty="0"/>
              <a:t>Scenario: </a:t>
            </a:r>
            <a:r>
              <a:rPr lang="en-US" dirty="0" err="1"/>
              <a:t>mr.</a:t>
            </a:r>
            <a:r>
              <a:rPr lang="en-US" dirty="0"/>
              <a:t> brown and </a:t>
            </a:r>
            <a:r>
              <a:rPr lang="en-US" dirty="0" err="1"/>
              <a:t>james</a:t>
            </a:r>
            <a:endParaRPr lang="en-US" dirty="0"/>
          </a:p>
        </p:txBody>
      </p:sp>
      <p:pic>
        <p:nvPicPr>
          <p:cNvPr id="3" name="Picture Placeholder 2"/>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13796" b="13796"/>
          <a:stretch>
            <a:fillRect/>
          </a:stretch>
        </p:blipFill>
        <p:spPr/>
      </p:pic>
    </p:spTree>
    <p:extLst>
      <p:ext uri="{BB962C8B-B14F-4D97-AF65-F5344CB8AC3E}">
        <p14:creationId xmlns:p14="http://schemas.microsoft.com/office/powerpoint/2010/main" val="38970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Mr. brown</a:t>
            </a:r>
          </a:p>
        </p:txBody>
      </p:sp>
      <p:sp>
        <p:nvSpPr>
          <p:cNvPr id="3" name="Text Placeholder 2"/>
          <p:cNvSpPr>
            <a:spLocks noGrp="1"/>
          </p:cNvSpPr>
          <p:nvPr>
            <p:ph type="body" sz="quarter" idx="11"/>
          </p:nvPr>
        </p:nvSpPr>
        <p:spPr>
          <a:xfrm>
            <a:off x="352425" y="1047751"/>
            <a:ext cx="4485045" cy="3981450"/>
          </a:xfrm>
        </p:spPr>
        <p:txBody>
          <a:bodyPr/>
          <a:lstStyle/>
          <a:p>
            <a:r>
              <a:rPr lang="en-US" sz="1600" dirty="0"/>
              <a:t>“I’m a high school Math teacher. One of my students, James, came to me after class yesterday to confide that he is concerned that he might have an STD after finding out that his partner was with someone else at a recent party. He wondered if I knew where he could go for testing. Our school doesn’t have any policies about referring students for those types of services, and I was caught off guard. This isn’t the first time a student has come to me with an issue. I’ve sent others to the guidance counselor, but I recently learned that she calls their parents. James’s parents are very conservative and would be really upset if they found out he was having sex.  I told him I would get back with him today. I feel like I am in a bind…”</a:t>
            </a:r>
          </a:p>
          <a:p>
            <a:endParaRPr lang="en-US" sz="1600" dirty="0"/>
          </a:p>
        </p:txBody>
      </p:sp>
      <p:pic>
        <p:nvPicPr>
          <p:cNvPr id="5" name="Picture Placeholder 4"/>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l="16693" r="16693"/>
          <a:stretch>
            <a:fillRect/>
          </a:stretch>
        </p:blipFill>
        <p:spPr/>
      </p:pic>
    </p:spTree>
    <p:extLst>
      <p:ext uri="{BB962C8B-B14F-4D97-AF65-F5344CB8AC3E}">
        <p14:creationId xmlns:p14="http://schemas.microsoft.com/office/powerpoint/2010/main" val="420295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james</a:t>
            </a:r>
            <a:endParaRPr lang="en-US" dirty="0"/>
          </a:p>
        </p:txBody>
      </p:sp>
      <p:sp>
        <p:nvSpPr>
          <p:cNvPr id="3" name="Text Placeholder 2"/>
          <p:cNvSpPr>
            <a:spLocks noGrp="1"/>
          </p:cNvSpPr>
          <p:nvPr>
            <p:ph type="body" sz="quarter" idx="11"/>
          </p:nvPr>
        </p:nvSpPr>
        <p:spPr>
          <a:xfrm>
            <a:off x="4953000" y="1012553"/>
            <a:ext cx="4486275" cy="3907521"/>
          </a:xfrm>
        </p:spPr>
        <p:txBody>
          <a:bodyPr/>
          <a:lstStyle/>
          <a:p>
            <a:r>
              <a:rPr lang="en-US" sz="1600" dirty="0"/>
              <a:t>“My name is James. It took me a few days to get up the nerve, but I talked to my Math teacher, Mr. Brown, yesterday after class. I told him that I heard Chris was with someone else at a party recently, and I think I should get tested for STDs. We don’t have a clinic in our school so I asked him where I could go without telling my parents. They’d freak out if they knew I was doing that. Mr. Brown said he understood that I needed this to stay private, and said he needed to do some checking to give me the best information. I would have gone to our Counselor, Ms. Wilson, but I heard she calls kids’ parents when they ask about this kind of thing. Mr. Brown has always been someone I trust so I’m sure he’ll be able to help me tomorrow…” </a:t>
            </a:r>
          </a:p>
        </p:txBody>
      </p:sp>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084" b="8084"/>
          <a:stretch>
            <a:fillRect/>
          </a:stretch>
        </p:blipFill>
        <p:spPr/>
      </p:pic>
    </p:spTree>
    <p:extLst>
      <p:ext uri="{BB962C8B-B14F-4D97-AF65-F5344CB8AC3E}">
        <p14:creationId xmlns:p14="http://schemas.microsoft.com/office/powerpoint/2010/main" val="5070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02552" y="4755360"/>
            <a:ext cx="2363147" cy="261610"/>
          </a:xfrm>
          <a:prstGeom prst="rect">
            <a:avLst/>
          </a:prstGeom>
          <a:noFill/>
        </p:spPr>
        <p:txBody>
          <a:bodyPr wrap="none" rtlCol="0">
            <a:spAutoFit/>
          </a:bodyPr>
          <a:lstStyle/>
          <a:p>
            <a:r>
              <a:rPr lang="en-US" sz="1100" i="1" dirty="0">
                <a:solidFill>
                  <a:schemeClr val="bg1"/>
                </a:solidFill>
              </a:rPr>
              <a:t>Image courtesy of ezflexmats.com</a:t>
            </a:r>
          </a:p>
        </p:txBody>
      </p:sp>
      <p:pic>
        <p:nvPicPr>
          <p:cNvPr id="3" name="Picture Placeholder 2"/>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13796" b="13796"/>
          <a:stretch>
            <a:fillRect/>
          </a:stretch>
        </p:blipFill>
        <p:spPr/>
      </p:pic>
    </p:spTree>
    <p:extLst>
      <p:ext uri="{BB962C8B-B14F-4D97-AF65-F5344CB8AC3E}">
        <p14:creationId xmlns:p14="http://schemas.microsoft.com/office/powerpoint/2010/main" val="327804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D4F19-F77B-4D02-8706-62A7D8DADFA7}"/>
              </a:ext>
            </a:extLst>
          </p:cNvPr>
          <p:cNvSpPr>
            <a:spLocks noGrp="1"/>
          </p:cNvSpPr>
          <p:nvPr>
            <p:ph type="title"/>
          </p:nvPr>
        </p:nvSpPr>
        <p:spPr/>
        <p:txBody>
          <a:bodyPr/>
          <a:lstStyle/>
          <a:p>
            <a:r>
              <a:rPr lang="en-US" dirty="0"/>
              <a:t>THE NEED</a:t>
            </a:r>
          </a:p>
        </p:txBody>
      </p:sp>
      <p:pic>
        <p:nvPicPr>
          <p:cNvPr id="3" name="Picture Placeholder 2"/>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5476" b="15476"/>
          <a:stretch>
            <a:fillRect/>
          </a:stretch>
        </p:blipFill>
        <p:spPr>
          <a:xfrm>
            <a:off x="2158872" y="1730074"/>
            <a:ext cx="5929344" cy="2730441"/>
          </a:xfrm>
        </p:spPr>
      </p:pic>
    </p:spTree>
    <p:extLst>
      <p:ext uri="{BB962C8B-B14F-4D97-AF65-F5344CB8AC3E}">
        <p14:creationId xmlns:p14="http://schemas.microsoft.com/office/powerpoint/2010/main" val="5591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need</a:t>
            </a:r>
          </a:p>
        </p:txBody>
      </p:sp>
      <p:sp>
        <p:nvSpPr>
          <p:cNvPr id="8" name="Text Placeholder 7"/>
          <p:cNvSpPr>
            <a:spLocks noGrp="1"/>
          </p:cNvSpPr>
          <p:nvPr>
            <p:ph type="body" sz="quarter" idx="11"/>
          </p:nvPr>
        </p:nvSpPr>
        <p:spPr>
          <a:xfrm>
            <a:off x="5260431" y="1527855"/>
            <a:ext cx="4392616" cy="3326949"/>
          </a:xfrm>
        </p:spPr>
        <p:txBody>
          <a:bodyPr/>
          <a:lstStyle/>
          <a:p>
            <a:pPr marL="342900" indent="-342900">
              <a:buFont typeface="Arial" panose="020B0604020202020204" pitchFamily="34" charset="0"/>
              <a:buChar char="•"/>
            </a:pPr>
            <a:r>
              <a:rPr lang="en-US" sz="1800" dirty="0"/>
              <a:t>Almost 90% of sexually active individuals age 13 and up have never been tested for HIV.</a:t>
            </a:r>
            <a:r>
              <a:rPr lang="en-US" sz="1800" baseline="30000" dirty="0"/>
              <a:t>1</a:t>
            </a:r>
          </a:p>
          <a:p>
            <a:r>
              <a:rPr lang="en-US" sz="1800" dirty="0"/>
              <a:t>In Illinois…</a:t>
            </a:r>
          </a:p>
          <a:p>
            <a:pPr marL="342900" indent="-342900">
              <a:buFont typeface="Arial" panose="020B0604020202020204" pitchFamily="34" charset="0"/>
              <a:buChar char="•"/>
            </a:pPr>
            <a:r>
              <a:rPr lang="en-US" sz="1800" dirty="0"/>
              <a:t>Over 19,000 teens were diagnosed with chlamydia in 2015.</a:t>
            </a:r>
          </a:p>
          <a:p>
            <a:pPr marL="342900" indent="-342900">
              <a:buFont typeface="Arial" panose="020B0604020202020204" pitchFamily="34" charset="0"/>
              <a:buChar char="•"/>
            </a:pPr>
            <a:r>
              <a:rPr lang="en-US" sz="1800" dirty="0"/>
              <a:t>Cases were diagnosed in every county in the state. </a:t>
            </a:r>
          </a:p>
          <a:p>
            <a:pPr marL="342900" indent="-342900">
              <a:buFont typeface="Arial" panose="020B0604020202020204" pitchFamily="34" charset="0"/>
              <a:buChar char="•"/>
            </a:pPr>
            <a:r>
              <a:rPr lang="en-US" sz="1800"/>
              <a:t>Adolescents ages 15-24 </a:t>
            </a:r>
            <a:r>
              <a:rPr lang="en-US" sz="1800" dirty="0"/>
              <a:t>accounted for 66% of all chlamydia infections in 2015.</a:t>
            </a:r>
          </a:p>
        </p:txBody>
      </p:sp>
      <p:pic>
        <p:nvPicPr>
          <p:cNvPr id="3" name="Picture 2">
            <a:extLst>
              <a:ext uri="{FF2B5EF4-FFF2-40B4-BE49-F238E27FC236}">
                <a16:creationId xmlns:a16="http://schemas.microsoft.com/office/drawing/2014/main" id="{1FC7E2F2-EBFC-415A-9E8B-61863ADB8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0" y="1527855"/>
            <a:ext cx="4885151" cy="3256767"/>
          </a:xfrm>
          <a:prstGeom prst="rect">
            <a:avLst/>
          </a:prstGeom>
        </p:spPr>
      </p:pic>
    </p:spTree>
    <p:extLst>
      <p:ext uri="{BB962C8B-B14F-4D97-AF65-F5344CB8AC3E}">
        <p14:creationId xmlns:p14="http://schemas.microsoft.com/office/powerpoint/2010/main" val="9813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6006E-2AD4-42C0-BD3C-72BF7C9D9273}"/>
              </a:ext>
            </a:extLst>
          </p:cNvPr>
          <p:cNvSpPr>
            <a:spLocks noGrp="1"/>
          </p:cNvSpPr>
          <p:nvPr>
            <p:ph type="title"/>
          </p:nvPr>
        </p:nvSpPr>
        <p:spPr>
          <a:xfrm>
            <a:off x="671508" y="263213"/>
            <a:ext cx="8072439" cy="466344"/>
          </a:xfrm>
        </p:spPr>
        <p:txBody>
          <a:bodyPr/>
          <a:lstStyle/>
          <a:p>
            <a:r>
              <a:rPr lang="en-US" dirty="0"/>
              <a:t>Sex Education: Important But Not Enough</a:t>
            </a:r>
          </a:p>
        </p:txBody>
      </p:sp>
      <p:pic>
        <p:nvPicPr>
          <p:cNvPr id="8" name="Picture 7" descr="A picture containing indoor, table, sitting, apple&#10;&#10;Description generated with high confidence">
            <a:extLst>
              <a:ext uri="{FF2B5EF4-FFF2-40B4-BE49-F238E27FC236}">
                <a16:creationId xmlns:a16="http://schemas.microsoft.com/office/drawing/2014/main" id="{16CAAC74-BC88-46C1-BEE1-24B1D3388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937" y="1157288"/>
            <a:ext cx="4813579" cy="3612085"/>
          </a:xfrm>
          <a:prstGeom prst="rect">
            <a:avLst/>
          </a:prstGeom>
        </p:spPr>
      </p:pic>
    </p:spTree>
    <p:extLst>
      <p:ext uri="{BB962C8B-B14F-4D97-AF65-F5344CB8AC3E}">
        <p14:creationId xmlns:p14="http://schemas.microsoft.com/office/powerpoint/2010/main" val="42462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0CFB1-7369-4714-A823-D66AD25B5299}"/>
              </a:ext>
            </a:extLst>
          </p:cNvPr>
          <p:cNvSpPr>
            <a:spLocks noGrp="1"/>
          </p:cNvSpPr>
          <p:nvPr>
            <p:ph type="title"/>
          </p:nvPr>
        </p:nvSpPr>
        <p:spPr/>
        <p:txBody>
          <a:bodyPr/>
          <a:lstStyle/>
          <a:p>
            <a:r>
              <a:rPr lang="en-US" dirty="0"/>
              <a:t>The private Doctor and Confidentiality</a:t>
            </a:r>
          </a:p>
        </p:txBody>
      </p:sp>
      <p:pic>
        <p:nvPicPr>
          <p:cNvPr id="12" name="Picture 11" descr="A person posing for the camera&#10;&#10;Description generated with very high confidence">
            <a:extLst>
              <a:ext uri="{FF2B5EF4-FFF2-40B4-BE49-F238E27FC236}">
                <a16:creationId xmlns:a16="http://schemas.microsoft.com/office/drawing/2014/main" id="{5757349C-B5B6-4DA9-8069-CC65D6F11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34" y="1189455"/>
            <a:ext cx="4541077" cy="3682348"/>
          </a:xfrm>
          <a:prstGeom prst="rect">
            <a:avLst/>
          </a:prstGeom>
        </p:spPr>
      </p:pic>
      <p:pic>
        <p:nvPicPr>
          <p:cNvPr id="13" name="Picture 12">
            <a:extLst>
              <a:ext uri="{FF2B5EF4-FFF2-40B4-BE49-F238E27FC236}">
                <a16:creationId xmlns:a16="http://schemas.microsoft.com/office/drawing/2014/main" id="{C8502B25-023E-43E6-9F1C-CE8984C63273}"/>
              </a:ext>
            </a:extLst>
          </p:cNvPr>
          <p:cNvPicPr>
            <a:picLocks noChangeAspect="1"/>
          </p:cNvPicPr>
          <p:nvPr/>
        </p:nvPicPr>
        <p:blipFill>
          <a:blip r:embed="rId4"/>
          <a:stretch>
            <a:fillRect/>
          </a:stretch>
        </p:blipFill>
        <p:spPr>
          <a:xfrm rot="20678606">
            <a:off x="5897555" y="3238427"/>
            <a:ext cx="3519016" cy="1026293"/>
          </a:xfrm>
          <a:prstGeom prst="rect">
            <a:avLst/>
          </a:prstGeom>
        </p:spPr>
      </p:pic>
      <p:pic>
        <p:nvPicPr>
          <p:cNvPr id="14" name="Picture 13">
            <a:extLst>
              <a:ext uri="{FF2B5EF4-FFF2-40B4-BE49-F238E27FC236}">
                <a16:creationId xmlns:a16="http://schemas.microsoft.com/office/drawing/2014/main" id="{1E1A2162-34F6-46DF-9F0F-AD4BD3B98F44}"/>
              </a:ext>
            </a:extLst>
          </p:cNvPr>
          <p:cNvPicPr>
            <a:picLocks noChangeAspect="1"/>
          </p:cNvPicPr>
          <p:nvPr/>
        </p:nvPicPr>
        <p:blipFill>
          <a:blip r:embed="rId5"/>
          <a:stretch>
            <a:fillRect/>
          </a:stretch>
        </p:blipFill>
        <p:spPr>
          <a:xfrm rot="20771518">
            <a:off x="5716431" y="1603699"/>
            <a:ext cx="3600450" cy="1066800"/>
          </a:xfrm>
          <a:prstGeom prst="rect">
            <a:avLst/>
          </a:prstGeom>
        </p:spPr>
      </p:pic>
    </p:spTree>
    <p:extLst>
      <p:ext uri="{BB962C8B-B14F-4D97-AF65-F5344CB8AC3E}">
        <p14:creationId xmlns:p14="http://schemas.microsoft.com/office/powerpoint/2010/main" val="31656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0598CA53-D3BE-4A35-9EB7-A8B2D3C173F7}">
  <ds:schemaRefs>
    <ds:schemaRef ds:uri="06384dcc-0cdc-498a-a7bd-67cf6bcf7cd5"/>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8144</TotalTime>
  <Words>2828</Words>
  <Application>Microsoft Office PowerPoint</Application>
  <PresentationFormat>Custom</PresentationFormat>
  <Paragraphs>161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18</vt:i4>
      </vt:variant>
    </vt:vector>
  </HeadingPairs>
  <TitlesOfParts>
    <vt:vector size="36" baseType="lpstr">
      <vt:lpstr>Calibri</vt:lpstr>
      <vt:lpstr>Roboto</vt:lpstr>
      <vt:lpstr>Roboto Condensed</vt:lpstr>
      <vt:lpstr>Arial</vt:lpstr>
      <vt:lpstr>Title</vt:lpstr>
      <vt:lpstr>Text Only</vt:lpstr>
      <vt:lpstr>Text w/Pictures</vt:lpstr>
      <vt:lpstr>Text w/Video</vt:lpstr>
      <vt:lpstr>Other</vt:lpstr>
      <vt:lpstr>1_Title</vt:lpstr>
      <vt:lpstr>1_Text w/Pictures</vt:lpstr>
      <vt:lpstr>1_Text Only</vt:lpstr>
      <vt:lpstr>1_Other</vt:lpstr>
      <vt:lpstr>1_Text w/Video</vt:lpstr>
      <vt:lpstr>2_Title</vt:lpstr>
      <vt:lpstr>2_Text w/Pictures</vt:lpstr>
      <vt:lpstr>3_Title</vt:lpstr>
      <vt:lpstr>3_Text Only</vt:lpstr>
      <vt:lpstr>How Illinois school staff can Facilitate Access to Health Services:  everyone can do something</vt:lpstr>
      <vt:lpstr>Scenario: mr. brown and james</vt:lpstr>
      <vt:lpstr>Mr. brown</vt:lpstr>
      <vt:lpstr>james</vt:lpstr>
      <vt:lpstr>PowerPoint Presentation</vt:lpstr>
      <vt:lpstr>THE NEED</vt:lpstr>
      <vt:lpstr>The need</vt:lpstr>
      <vt:lpstr>Sex Education: Important But Not Enough</vt:lpstr>
      <vt:lpstr>The private Doctor and Confidentiality</vt:lpstr>
      <vt:lpstr>Illinois LAW: true or false?</vt:lpstr>
      <vt:lpstr>THE law in action</vt:lpstr>
      <vt:lpstr>Important considerations</vt:lpstr>
      <vt:lpstr>We All Play a Part</vt:lpstr>
      <vt:lpstr>HOW WE CAN HELP</vt:lpstr>
      <vt:lpstr>Referral list</vt:lpstr>
      <vt:lpstr>Posters</vt:lpstr>
      <vt:lpstr>HOW will we  HELP?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Rebecca L. McFarland</cp:lastModifiedBy>
  <cp:revision>496</cp:revision>
  <dcterms:created xsi:type="dcterms:W3CDTF">2016-12-02T20:56:01Z</dcterms:created>
  <dcterms:modified xsi:type="dcterms:W3CDTF">2018-07-02T16:02:10Z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